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478" r:id="rId2"/>
    <p:sldId id="464" r:id="rId3"/>
    <p:sldId id="479" r:id="rId4"/>
    <p:sldId id="466" r:id="rId5"/>
    <p:sldId id="467" r:id="rId6"/>
    <p:sldId id="468" r:id="rId7"/>
    <p:sldId id="477" r:id="rId8"/>
    <p:sldId id="471" r:id="rId9"/>
    <p:sldId id="472" r:id="rId10"/>
    <p:sldId id="473" r:id="rId11"/>
    <p:sldId id="481" r:id="rId12"/>
    <p:sldId id="480" r:id="rId13"/>
    <p:sldId id="463" r:id="rId14"/>
  </p:sldIdLst>
  <p:sldSz cx="9144000" cy="5715000" type="screen16x10"/>
  <p:notesSz cx="6858000" cy="9144000"/>
  <p:defaultTextStyle>
    <a:defPPr>
      <a:defRPr lang="en-US"/>
    </a:defPPr>
    <a:lvl1pPr algn="l" rtl="0" fontAlgn="base">
      <a:spcBef>
        <a:spcPct val="0"/>
      </a:spcBef>
      <a:spcAft>
        <a:spcPct val="0"/>
      </a:spcAft>
      <a:defRPr sz="2000" kern="1200">
        <a:solidFill>
          <a:schemeClr val="tx1"/>
        </a:solidFill>
        <a:latin typeface="Times New Roman" charset="0"/>
        <a:ea typeface="MS PGothic" charset="0"/>
        <a:cs typeface="MS PGothic" charset="0"/>
      </a:defRPr>
    </a:lvl1pPr>
    <a:lvl2pPr marL="457200" algn="l" rtl="0" fontAlgn="base">
      <a:spcBef>
        <a:spcPct val="0"/>
      </a:spcBef>
      <a:spcAft>
        <a:spcPct val="0"/>
      </a:spcAft>
      <a:defRPr sz="2000" kern="1200">
        <a:solidFill>
          <a:schemeClr val="tx1"/>
        </a:solidFill>
        <a:latin typeface="Times New Roman" charset="0"/>
        <a:ea typeface="MS PGothic" charset="0"/>
        <a:cs typeface="MS PGothic" charset="0"/>
      </a:defRPr>
    </a:lvl2pPr>
    <a:lvl3pPr marL="914400" algn="l" rtl="0" fontAlgn="base">
      <a:spcBef>
        <a:spcPct val="0"/>
      </a:spcBef>
      <a:spcAft>
        <a:spcPct val="0"/>
      </a:spcAft>
      <a:defRPr sz="2000" kern="1200">
        <a:solidFill>
          <a:schemeClr val="tx1"/>
        </a:solidFill>
        <a:latin typeface="Times New Roman" charset="0"/>
        <a:ea typeface="MS PGothic" charset="0"/>
        <a:cs typeface="MS PGothic" charset="0"/>
      </a:defRPr>
    </a:lvl3pPr>
    <a:lvl4pPr marL="1371600" algn="l" rtl="0" fontAlgn="base">
      <a:spcBef>
        <a:spcPct val="0"/>
      </a:spcBef>
      <a:spcAft>
        <a:spcPct val="0"/>
      </a:spcAft>
      <a:defRPr sz="2000" kern="1200">
        <a:solidFill>
          <a:schemeClr val="tx1"/>
        </a:solidFill>
        <a:latin typeface="Times New Roman" charset="0"/>
        <a:ea typeface="MS PGothic" charset="0"/>
        <a:cs typeface="MS PGothic" charset="0"/>
      </a:defRPr>
    </a:lvl4pPr>
    <a:lvl5pPr marL="1828800" algn="l" rtl="0" fontAlgn="base">
      <a:spcBef>
        <a:spcPct val="0"/>
      </a:spcBef>
      <a:spcAft>
        <a:spcPct val="0"/>
      </a:spcAft>
      <a:defRPr sz="2000" kern="1200">
        <a:solidFill>
          <a:schemeClr val="tx1"/>
        </a:solidFill>
        <a:latin typeface="Times New Roman" charset="0"/>
        <a:ea typeface="MS PGothic" charset="0"/>
        <a:cs typeface="MS PGothic" charset="0"/>
      </a:defRPr>
    </a:lvl5pPr>
    <a:lvl6pPr marL="2286000" algn="l" defTabSz="457200" rtl="0" eaLnBrk="1" latinLnBrk="0" hangingPunct="1">
      <a:defRPr sz="2000" kern="1200">
        <a:solidFill>
          <a:schemeClr val="tx1"/>
        </a:solidFill>
        <a:latin typeface="Times New Roman" charset="0"/>
        <a:ea typeface="MS PGothic" charset="0"/>
        <a:cs typeface="MS PGothic" charset="0"/>
      </a:defRPr>
    </a:lvl6pPr>
    <a:lvl7pPr marL="2743200" algn="l" defTabSz="457200" rtl="0" eaLnBrk="1" latinLnBrk="0" hangingPunct="1">
      <a:defRPr sz="2000" kern="1200">
        <a:solidFill>
          <a:schemeClr val="tx1"/>
        </a:solidFill>
        <a:latin typeface="Times New Roman" charset="0"/>
        <a:ea typeface="MS PGothic" charset="0"/>
        <a:cs typeface="MS PGothic" charset="0"/>
      </a:defRPr>
    </a:lvl7pPr>
    <a:lvl8pPr marL="3200400" algn="l" defTabSz="457200" rtl="0" eaLnBrk="1" latinLnBrk="0" hangingPunct="1">
      <a:defRPr sz="2000" kern="1200">
        <a:solidFill>
          <a:schemeClr val="tx1"/>
        </a:solidFill>
        <a:latin typeface="Times New Roman" charset="0"/>
        <a:ea typeface="MS PGothic" charset="0"/>
        <a:cs typeface="MS PGothic" charset="0"/>
      </a:defRPr>
    </a:lvl8pPr>
    <a:lvl9pPr marL="3657600" algn="l" defTabSz="457200" rtl="0" eaLnBrk="1" latinLnBrk="0" hangingPunct="1">
      <a:defRPr sz="2000" kern="1200">
        <a:solidFill>
          <a:schemeClr val="tx1"/>
        </a:solidFill>
        <a:latin typeface="Times New Roman" charset="0"/>
        <a:ea typeface="MS PGothic" charset="0"/>
        <a:cs typeface="MS PGothic" charset="0"/>
      </a:defRPr>
    </a:lvl9pPr>
  </p:defaultTextStyle>
  <p:extLst>
    <p:ext uri="{EFAFB233-063F-42B5-8137-9DF3F51BA10A}">
      <p15:sldGuideLst xmlns:p15="http://schemas.microsoft.com/office/powerpoint/2012/main">
        <p15:guide id="1" orient="horz" pos="3599">
          <p15:clr>
            <a:srgbClr val="A4A3A4"/>
          </p15:clr>
        </p15:guide>
        <p15:guide id="2" pos="1632">
          <p15:clr>
            <a:srgbClr val="A4A3A4"/>
          </p15:clr>
        </p15:guide>
        <p15:guide id="3" pos="5759">
          <p15:clr>
            <a:srgbClr val="A4A3A4"/>
          </p15:clr>
        </p15:guide>
        <p15:guide id="4" orient="horz" pos="3592">
          <p15:clr>
            <a:srgbClr val="A4A3A4"/>
          </p15:clr>
        </p15:guide>
        <p15:guide id="5" pos="4860">
          <p15:clr>
            <a:srgbClr val="A4A3A4"/>
          </p15:clr>
        </p15:guide>
        <p15:guide id="6" pos="44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frameSlides="1"/>
  <p:clrMru>
    <a:srgbClr val="003366"/>
    <a:srgbClr val="FEB811"/>
    <a:srgbClr val="9CB225"/>
    <a:srgbClr val="A6B325"/>
    <a:srgbClr val="A3CC2F"/>
    <a:srgbClr val="336699"/>
    <a:srgbClr val="666633"/>
    <a:srgbClr val="990033"/>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12"/>
    <p:restoredTop sz="91751" autoAdjust="0"/>
  </p:normalViewPr>
  <p:slideViewPr>
    <p:cSldViewPr snapToGrid="0" showGuides="1">
      <p:cViewPr varScale="1">
        <p:scale>
          <a:sx n="144" d="100"/>
          <a:sy n="144" d="100"/>
        </p:scale>
        <p:origin x="488" y="176"/>
      </p:cViewPr>
      <p:guideLst>
        <p:guide orient="horz" pos="3599"/>
        <p:guide pos="1632"/>
        <p:guide pos="5759"/>
        <p:guide orient="horz" pos="3592"/>
        <p:guide pos="4860"/>
        <p:guide pos="44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5" d="100"/>
        <a:sy n="135" d="100"/>
      </p:scale>
      <p:origin x="0" y="5328"/>
    </p:cViewPr>
  </p:sorterViewPr>
  <p:notesViewPr>
    <p:cSldViewPr showGuides="1">
      <p:cViewPr varScale="1">
        <p:scale>
          <a:sx n="99" d="100"/>
          <a:sy n="99" d="100"/>
        </p:scale>
        <p:origin x="-212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3399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12" charset="0"/>
                <a:ea typeface="+mn-ea"/>
                <a:cs typeface="+mn-cs"/>
              </a:defRPr>
            </a:lvl1pPr>
          </a:lstStyle>
          <a:p>
            <a:pPr>
              <a:defRPr/>
            </a:pPr>
            <a:endParaRPr lang="en-US" dirty="0"/>
          </a:p>
        </p:txBody>
      </p:sp>
      <p:sp>
        <p:nvSpPr>
          <p:cNvPr id="3399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3399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6B0B3D0-31DA-1940-A903-34810B961A29}" type="slidenum">
              <a:rPr lang="en-US"/>
              <a:pPr>
                <a:defRPr/>
              </a:pPr>
              <a:t>‹#›</a:t>
            </a:fld>
            <a:endParaRPr lang="en-US" dirty="0"/>
          </a:p>
        </p:txBody>
      </p:sp>
    </p:spTree>
    <p:extLst>
      <p:ext uri="{BB962C8B-B14F-4D97-AF65-F5344CB8AC3E}">
        <p14:creationId xmlns:p14="http://schemas.microsoft.com/office/powerpoint/2010/main" val="1764457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12" charset="0"/>
                <a:ea typeface="+mn-ea"/>
                <a:cs typeface="+mn-cs"/>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565E416-626F-C548-851A-3A02D0E14BAE}" type="slidenum">
              <a:rPr lang="en-US"/>
              <a:pPr>
                <a:defRPr/>
              </a:pPr>
              <a:t>‹#›</a:t>
            </a:fld>
            <a:endParaRPr lang="en-US" dirty="0"/>
          </a:p>
        </p:txBody>
      </p:sp>
    </p:spTree>
    <p:extLst>
      <p:ext uri="{BB962C8B-B14F-4D97-AF65-F5344CB8AC3E}">
        <p14:creationId xmlns:p14="http://schemas.microsoft.com/office/powerpoint/2010/main" val="28726539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65E416-626F-C548-851A-3A02D0E14BAE}" type="slidenum">
              <a:rPr lang="en-US" smtClean="0"/>
              <a:pPr>
                <a:defRPr/>
              </a:pPr>
              <a:t>2</a:t>
            </a:fld>
            <a:endParaRPr lang="en-US" dirty="0"/>
          </a:p>
        </p:txBody>
      </p:sp>
    </p:spTree>
    <p:extLst>
      <p:ext uri="{BB962C8B-B14F-4D97-AF65-F5344CB8AC3E}">
        <p14:creationId xmlns:p14="http://schemas.microsoft.com/office/powerpoint/2010/main" val="1986141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65E416-626F-C548-851A-3A02D0E14BAE}" type="slidenum">
              <a:rPr lang="en-US" smtClean="0"/>
              <a:pPr>
                <a:defRPr/>
              </a:pPr>
              <a:t>12</a:t>
            </a:fld>
            <a:endParaRPr lang="en-US" dirty="0"/>
          </a:p>
        </p:txBody>
      </p:sp>
    </p:spTree>
    <p:extLst>
      <p:ext uri="{BB962C8B-B14F-4D97-AF65-F5344CB8AC3E}">
        <p14:creationId xmlns:p14="http://schemas.microsoft.com/office/powerpoint/2010/main" val="1540379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8"/>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152387709"/>
      </p:ext>
    </p:extLst>
  </p:cSld>
  <p:clrMapOvr>
    <a:masterClrMapping/>
  </p:clrMapOvr>
  <p:transition>
    <p:check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1792288"/>
      </p:ext>
    </p:extLst>
  </p:cSld>
  <p:clrMapOvr>
    <a:masterClrMapping/>
  </p:clrMapOvr>
  <p:transition>
    <p:check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127000"/>
            <a:ext cx="2076450" cy="4381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27000"/>
            <a:ext cx="6076950" cy="4381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665057"/>
      </p:ext>
    </p:extLst>
  </p:cSld>
  <p:clrMapOvr>
    <a:masterClrMapping/>
  </p:clrMapOvr>
  <p:transition>
    <p:check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175843"/>
      </p:ext>
    </p:extLst>
  </p:cSld>
  <p:clrMapOvr>
    <a:masterClrMapping/>
  </p:clrMapOvr>
  <p:transition>
    <p:check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00958221"/>
      </p:ext>
    </p:extLst>
  </p:cSld>
  <p:clrMapOvr>
    <a:masterClrMapping/>
  </p:clrMapOvr>
  <p:transition>
    <p:check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079500"/>
            <a:ext cx="3810000" cy="342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79500"/>
            <a:ext cx="3810000" cy="342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28681"/>
      </p:ext>
    </p:extLst>
  </p:cSld>
  <p:clrMapOvr>
    <a:masterClrMapping/>
  </p:clrMapOvr>
  <p:transition>
    <p:check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2"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794792"/>
      </p:ext>
    </p:extLst>
  </p:cSld>
  <p:clrMapOvr>
    <a:masterClrMapping/>
  </p:clrMapOvr>
  <p:transition>
    <p:check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660793"/>
      </p:ext>
    </p:extLst>
  </p:cSld>
  <p:clrMapOvr>
    <a:masterClrMapping/>
  </p:clrMapOvr>
  <p:transition>
    <p:check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844481"/>
      </p:ext>
    </p:extLst>
  </p:cSld>
  <p:clrMapOvr>
    <a:masterClrMapping/>
  </p:clrMapOvr>
  <p:transition>
    <p:check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27543"/>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7"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10911447"/>
      </p:ext>
    </p:extLst>
  </p:cSld>
  <p:clrMapOvr>
    <a:masterClrMapping/>
  </p:clrMapOvr>
  <p:transition>
    <p:check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73857063"/>
      </p:ext>
    </p:extLst>
  </p:cSld>
  <p:clrMapOvr>
    <a:masterClrMapping/>
  </p:clrMapOvr>
  <p:transition>
    <p:check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0" y="0"/>
            <a:ext cx="9144000" cy="5715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27" name="Rectangle 2"/>
          <p:cNvSpPr>
            <a:spLocks noGrp="1" noChangeArrowheads="1"/>
          </p:cNvSpPr>
          <p:nvPr>
            <p:ph type="title"/>
          </p:nvPr>
        </p:nvSpPr>
        <p:spPr bwMode="auto">
          <a:xfrm>
            <a:off x="457200" y="63500"/>
            <a:ext cx="59436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762000" y="1651000"/>
            <a:ext cx="51054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pic>
        <p:nvPicPr>
          <p:cNvPr id="6" name="Picture 5" descr="MGT6754_PP_template_image.jpg"/>
          <p:cNvPicPr>
            <a:picLocks noChangeAspect="1"/>
          </p:cNvPicPr>
          <p:nvPr userDrawn="1"/>
        </p:nvPicPr>
        <p:blipFill rotWithShape="1">
          <a:blip r:embed="rId13">
            <a:extLst>
              <a:ext uri="{28A0092B-C50C-407E-A947-70E740481C1C}">
                <a14:useLocalDpi xmlns:a14="http://schemas.microsoft.com/office/drawing/2010/main" val="0"/>
              </a:ext>
            </a:extLst>
          </a:blip>
          <a:srcRect b="63081"/>
          <a:stretch/>
        </p:blipFill>
        <p:spPr>
          <a:xfrm>
            <a:off x="0" y="0"/>
            <a:ext cx="9144000" cy="189895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checker/>
  </p:transition>
  <p:txStyles>
    <p:titleStyle>
      <a:lvl1pPr algn="l" rtl="0" eaLnBrk="0" fontAlgn="base" hangingPunct="0">
        <a:spcBef>
          <a:spcPct val="0"/>
        </a:spcBef>
        <a:spcAft>
          <a:spcPct val="0"/>
        </a:spcAft>
        <a:defRPr sz="3200">
          <a:solidFill>
            <a:schemeClr val="tx2"/>
          </a:solidFill>
          <a:latin typeface="Calibri"/>
          <a:ea typeface="MS PGothic" pitchFamily="34" charset="-128"/>
          <a:cs typeface="Calibri"/>
        </a:defRPr>
      </a:lvl1pPr>
      <a:lvl2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2pPr>
      <a:lvl3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3pPr>
      <a:lvl4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4pPr>
      <a:lvl5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5pPr>
      <a:lvl6pPr marL="457200" algn="ctr" rtl="0" fontAlgn="base">
        <a:spcBef>
          <a:spcPct val="0"/>
        </a:spcBef>
        <a:spcAft>
          <a:spcPct val="0"/>
        </a:spcAft>
        <a:defRPr sz="2800">
          <a:solidFill>
            <a:schemeClr val="tx2"/>
          </a:solidFill>
          <a:latin typeface="Times New Roman" pitchFamily="-108" charset="0"/>
        </a:defRPr>
      </a:lvl6pPr>
      <a:lvl7pPr marL="914400" algn="ctr" rtl="0" fontAlgn="base">
        <a:spcBef>
          <a:spcPct val="0"/>
        </a:spcBef>
        <a:spcAft>
          <a:spcPct val="0"/>
        </a:spcAft>
        <a:defRPr sz="2800">
          <a:solidFill>
            <a:schemeClr val="tx2"/>
          </a:solidFill>
          <a:latin typeface="Times New Roman" pitchFamily="-108" charset="0"/>
        </a:defRPr>
      </a:lvl7pPr>
      <a:lvl8pPr marL="1371600" algn="ctr" rtl="0" fontAlgn="base">
        <a:spcBef>
          <a:spcPct val="0"/>
        </a:spcBef>
        <a:spcAft>
          <a:spcPct val="0"/>
        </a:spcAft>
        <a:defRPr sz="2800">
          <a:solidFill>
            <a:schemeClr val="tx2"/>
          </a:solidFill>
          <a:latin typeface="Times New Roman" pitchFamily="-108" charset="0"/>
        </a:defRPr>
      </a:lvl8pPr>
      <a:lvl9pPr marL="1828800" algn="ctr" rtl="0" fontAlgn="base">
        <a:spcBef>
          <a:spcPct val="0"/>
        </a:spcBef>
        <a:spcAft>
          <a:spcPct val="0"/>
        </a:spcAft>
        <a:defRPr sz="2800">
          <a:solidFill>
            <a:schemeClr val="tx2"/>
          </a:solidFill>
          <a:latin typeface="Times New Roman" pitchFamily="-108" charset="0"/>
        </a:defRPr>
      </a:lvl9pPr>
    </p:titleStyle>
    <p:bodyStyle>
      <a:lvl1pPr marL="342900" indent="-342900" algn="l" rtl="0" eaLnBrk="0" fontAlgn="base" hangingPunct="0">
        <a:spcBef>
          <a:spcPct val="20000"/>
        </a:spcBef>
        <a:spcAft>
          <a:spcPct val="0"/>
        </a:spcAft>
        <a:buChar char="•"/>
        <a:defRPr sz="2800">
          <a:solidFill>
            <a:schemeClr val="tx1"/>
          </a:solidFill>
          <a:latin typeface="Calibri"/>
          <a:ea typeface="MS PGothic" pitchFamily="34" charset="-128"/>
          <a:cs typeface="Calibri"/>
        </a:defRPr>
      </a:lvl1pPr>
      <a:lvl2pPr marL="742950" indent="-285750" algn="l" rtl="0" eaLnBrk="0" fontAlgn="base" hangingPunct="0">
        <a:spcBef>
          <a:spcPct val="20000"/>
        </a:spcBef>
        <a:spcAft>
          <a:spcPct val="0"/>
        </a:spcAft>
        <a:buSzPct val="50000"/>
        <a:buChar char="•"/>
        <a:defRPr sz="2400">
          <a:solidFill>
            <a:schemeClr val="tx1"/>
          </a:solidFill>
          <a:latin typeface="Calibri"/>
          <a:ea typeface="MS PGothic" pitchFamily="34" charset="-128"/>
          <a:cs typeface="Calibri"/>
        </a:defRPr>
      </a:lvl2pPr>
      <a:lvl3pPr marL="9144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3pPr>
      <a:lvl4pPr marL="13716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4pPr>
      <a:lvl5pPr marL="18288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5pPr>
      <a:lvl6pPr marL="25146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6pPr>
      <a:lvl7pPr marL="29718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7pPr>
      <a:lvl8pPr marL="34290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8pPr>
      <a:lvl9pPr marL="38862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5" name="Picture 4" descr="title_design01_AlanFlu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a:solidFill>
            <a:srgbClr val="FFC000"/>
          </a:solidFill>
        </p:spPr>
      </p:pic>
      <p:sp>
        <p:nvSpPr>
          <p:cNvPr id="6" name="TextBox 5"/>
          <p:cNvSpPr txBox="1"/>
          <p:nvPr/>
        </p:nvSpPr>
        <p:spPr>
          <a:xfrm>
            <a:off x="538124" y="2133007"/>
            <a:ext cx="5037176" cy="369332"/>
          </a:xfrm>
          <a:prstGeom prst="rect">
            <a:avLst/>
          </a:prstGeom>
          <a:noFill/>
          <a:ln>
            <a:noFill/>
          </a:ln>
        </p:spPr>
        <p:txBody>
          <a:bodyPr wrap="square" rtlCol="0">
            <a:spAutoFit/>
          </a:bodyPr>
          <a:lstStyle/>
          <a:p>
            <a:pPr eaLnBrk="1" hangingPunct="1"/>
            <a:r>
              <a:rPr lang="en-US" sz="1800" b="1" dirty="0">
                <a:latin typeface="Calibri"/>
                <a:cs typeface="Calibri"/>
              </a:rPr>
              <a:t>May 16 Videoconference</a:t>
            </a:r>
          </a:p>
        </p:txBody>
      </p:sp>
      <p:grpSp>
        <p:nvGrpSpPr>
          <p:cNvPr id="8" name="Group 7">
            <a:extLst>
              <a:ext uri="{FF2B5EF4-FFF2-40B4-BE49-F238E27FC236}">
                <a16:creationId xmlns:a16="http://schemas.microsoft.com/office/drawing/2014/main" id="{120C5030-C902-DD43-BBD4-981DDFF9496F}"/>
              </a:ext>
            </a:extLst>
          </p:cNvPr>
          <p:cNvGrpSpPr/>
          <p:nvPr/>
        </p:nvGrpSpPr>
        <p:grpSpPr>
          <a:xfrm>
            <a:off x="0" y="3503487"/>
            <a:ext cx="4037744" cy="1433633"/>
            <a:chOff x="0" y="3503487"/>
            <a:chExt cx="4037744" cy="1433633"/>
          </a:xfrm>
        </p:grpSpPr>
        <p:sp>
          <p:nvSpPr>
            <p:cNvPr id="4" name="Rectangle 3">
              <a:extLst>
                <a:ext uri="{FF2B5EF4-FFF2-40B4-BE49-F238E27FC236}">
                  <a16:creationId xmlns:a16="http://schemas.microsoft.com/office/drawing/2014/main" id="{850BCA34-8E80-4B4A-AF87-816B22236764}"/>
                </a:ext>
              </a:extLst>
            </p:cNvPr>
            <p:cNvSpPr/>
            <p:nvPr/>
          </p:nvSpPr>
          <p:spPr bwMode="auto">
            <a:xfrm>
              <a:off x="0" y="3503487"/>
              <a:ext cx="4037744" cy="1433633"/>
            </a:xfrm>
            <a:prstGeom prst="rect">
              <a:avLst/>
            </a:prstGeom>
            <a:gradFill flip="none" rotWithShape="1">
              <a:gsLst>
                <a:gs pos="0">
                  <a:srgbClr val="FECB00">
                    <a:shade val="30000"/>
                    <a:satMod val="115000"/>
                  </a:srgbClr>
                </a:gs>
                <a:gs pos="50000">
                  <a:srgbClr val="FECB00">
                    <a:shade val="67500"/>
                    <a:satMod val="115000"/>
                  </a:srgbClr>
                </a:gs>
                <a:gs pos="100000">
                  <a:srgbClr val="FECB00">
                    <a:shade val="100000"/>
                    <a:satMod val="115000"/>
                  </a:srgbClr>
                </a:gs>
              </a:gsLst>
              <a:path path="circle">
                <a:fillToRect l="100000" b="100000"/>
              </a:path>
              <a:tileRect t="-100000" r="-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7" name="TextBox 6">
              <a:extLst>
                <a:ext uri="{FF2B5EF4-FFF2-40B4-BE49-F238E27FC236}">
                  <a16:creationId xmlns:a16="http://schemas.microsoft.com/office/drawing/2014/main" id="{E0D8D892-4C11-3940-B0AF-728C321703F1}"/>
                </a:ext>
              </a:extLst>
            </p:cNvPr>
            <p:cNvSpPr txBox="1"/>
            <p:nvPr/>
          </p:nvSpPr>
          <p:spPr>
            <a:xfrm>
              <a:off x="440470" y="3683337"/>
              <a:ext cx="3375062" cy="1015663"/>
            </a:xfrm>
            <a:prstGeom prst="rect">
              <a:avLst/>
            </a:prstGeom>
            <a:noFill/>
          </p:spPr>
          <p:txBody>
            <a:bodyPr wrap="square" rtlCol="0">
              <a:spAutoFit/>
            </a:bodyPr>
            <a:lstStyle/>
            <a:p>
              <a:r>
                <a:rPr lang="en-US" dirty="0"/>
                <a:t>Arnie Schneider</a:t>
              </a:r>
            </a:p>
            <a:p>
              <a:r>
                <a:rPr lang="en-US" dirty="0"/>
                <a:t>Alan Flury</a:t>
              </a:r>
            </a:p>
            <a:p>
              <a:r>
                <a:rPr lang="en-US" dirty="0"/>
                <a:t>Scheller College of Business</a:t>
              </a:r>
            </a:p>
          </p:txBody>
        </p:sp>
      </p:grpSp>
    </p:spTree>
    <p:extLst>
      <p:ext uri="{BB962C8B-B14F-4D97-AF65-F5344CB8AC3E}">
        <p14:creationId xmlns:p14="http://schemas.microsoft.com/office/powerpoint/2010/main" val="845181211"/>
      </p:ext>
    </p:extLst>
  </p:cSld>
  <p:clrMapOvr>
    <a:masterClrMapping/>
  </p:clrMapOvr>
  <p:transition>
    <p:check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786C1-5FCC-884D-9B0F-D36C56ED31CD}"/>
              </a:ext>
            </a:extLst>
          </p:cNvPr>
          <p:cNvSpPr/>
          <p:nvPr/>
        </p:nvSpPr>
        <p:spPr>
          <a:xfrm>
            <a:off x="246888" y="92661"/>
            <a:ext cx="5666802" cy="1015663"/>
          </a:xfrm>
          <a:prstGeom prst="rect">
            <a:avLst/>
          </a:prstGeom>
        </p:spPr>
        <p:txBody>
          <a:bodyPr wrap="square">
            <a:spAutoFit/>
          </a:bodyPr>
          <a:lstStyle/>
          <a:p>
            <a:r>
              <a:rPr lang="en-US" dirty="0">
                <a:latin typeface="Calibri" charset="0"/>
              </a:rPr>
              <a:t>MGT8803 Business Fundamentals for Analytics</a:t>
            </a:r>
            <a:br>
              <a:rPr lang="en-US" dirty="0">
                <a:latin typeface="Calibri" charset="0"/>
              </a:rPr>
            </a:br>
            <a:r>
              <a:rPr lang="en-US" dirty="0">
                <a:latin typeface="Calibri" charset="0"/>
              </a:rPr>
              <a:t>Video Conference Call #2</a:t>
            </a:r>
            <a:br>
              <a:rPr lang="en-US" dirty="0">
                <a:latin typeface="Calibri" charset="0"/>
              </a:rPr>
            </a:br>
            <a:r>
              <a:rPr lang="en-US" dirty="0">
                <a:latin typeface="Calibri" charset="0"/>
              </a:rPr>
              <a:t>LIFO vs. FIFO</a:t>
            </a:r>
            <a:endParaRPr lang="en-US" dirty="0"/>
          </a:p>
        </p:txBody>
      </p:sp>
      <p:grpSp>
        <p:nvGrpSpPr>
          <p:cNvPr id="11" name="Group 10">
            <a:extLst>
              <a:ext uri="{FF2B5EF4-FFF2-40B4-BE49-F238E27FC236}">
                <a16:creationId xmlns:a16="http://schemas.microsoft.com/office/drawing/2014/main" id="{7EAB5F44-6054-FF46-BDFA-B466FF1FCC2C}"/>
              </a:ext>
            </a:extLst>
          </p:cNvPr>
          <p:cNvGrpSpPr/>
          <p:nvPr/>
        </p:nvGrpSpPr>
        <p:grpSpPr>
          <a:xfrm>
            <a:off x="338328" y="1498396"/>
            <a:ext cx="3209544" cy="3951428"/>
            <a:chOff x="502920" y="1416100"/>
            <a:chExt cx="3209544" cy="3951428"/>
          </a:xfrm>
        </p:grpSpPr>
        <p:sp>
          <p:nvSpPr>
            <p:cNvPr id="9" name="Rectangle 8">
              <a:extLst>
                <a:ext uri="{FF2B5EF4-FFF2-40B4-BE49-F238E27FC236}">
                  <a16:creationId xmlns:a16="http://schemas.microsoft.com/office/drawing/2014/main" id="{AF7F611C-8E73-E242-978E-073F11B5D411}"/>
                </a:ext>
              </a:extLst>
            </p:cNvPr>
            <p:cNvSpPr/>
            <p:nvPr/>
          </p:nvSpPr>
          <p:spPr bwMode="auto">
            <a:xfrm>
              <a:off x="502920" y="1416100"/>
              <a:ext cx="3209544" cy="39514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grpSp>
          <p:nvGrpSpPr>
            <p:cNvPr id="10" name="Group 9">
              <a:extLst>
                <a:ext uri="{FF2B5EF4-FFF2-40B4-BE49-F238E27FC236}">
                  <a16:creationId xmlns:a16="http://schemas.microsoft.com/office/drawing/2014/main" id="{32657B49-5983-E340-8538-4FA39C09B429}"/>
                </a:ext>
              </a:extLst>
            </p:cNvPr>
            <p:cNvGrpSpPr/>
            <p:nvPr/>
          </p:nvGrpSpPr>
          <p:grpSpPr>
            <a:xfrm>
              <a:off x="582508" y="1535582"/>
              <a:ext cx="3050368" cy="3712464"/>
              <a:chOff x="662096" y="1352092"/>
              <a:chExt cx="3050368" cy="3712464"/>
            </a:xfrm>
          </p:grpSpPr>
          <p:pic>
            <p:nvPicPr>
              <p:cNvPr id="6" name="Picture 5">
                <a:extLst>
                  <a:ext uri="{FF2B5EF4-FFF2-40B4-BE49-F238E27FC236}">
                    <a16:creationId xmlns:a16="http://schemas.microsoft.com/office/drawing/2014/main" id="{CD0F0512-77CB-FE48-AA0E-B0EFF451F122}"/>
                  </a:ext>
                </a:extLst>
              </p:cNvPr>
              <p:cNvPicPr>
                <a:picLocks noChangeAspect="1"/>
              </p:cNvPicPr>
              <p:nvPr/>
            </p:nvPicPr>
            <p:blipFill>
              <a:blip r:embed="rId2"/>
              <a:stretch>
                <a:fillRect/>
              </a:stretch>
            </p:blipFill>
            <p:spPr>
              <a:xfrm>
                <a:off x="662096" y="1352092"/>
                <a:ext cx="3050368" cy="3712464"/>
              </a:xfrm>
              <a:prstGeom prst="rect">
                <a:avLst/>
              </a:prstGeom>
            </p:spPr>
          </p:pic>
          <p:sp>
            <p:nvSpPr>
              <p:cNvPr id="7" name="Rectangle 6">
                <a:extLst>
                  <a:ext uri="{FF2B5EF4-FFF2-40B4-BE49-F238E27FC236}">
                    <a16:creationId xmlns:a16="http://schemas.microsoft.com/office/drawing/2014/main" id="{4E2C2EA0-8AE1-2C44-9067-D443DF3F8809}"/>
                  </a:ext>
                </a:extLst>
              </p:cNvPr>
              <p:cNvSpPr/>
              <p:nvPr/>
            </p:nvSpPr>
            <p:spPr bwMode="auto">
              <a:xfrm>
                <a:off x="779366" y="4762804"/>
                <a:ext cx="2933098" cy="3017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grpSp>
      </p:grpSp>
      <p:sp>
        <p:nvSpPr>
          <p:cNvPr id="12" name="TextBox 11">
            <a:extLst>
              <a:ext uri="{FF2B5EF4-FFF2-40B4-BE49-F238E27FC236}">
                <a16:creationId xmlns:a16="http://schemas.microsoft.com/office/drawing/2014/main" id="{1BFFD76B-50C0-F24A-B55C-FB1DA55ADB3E}"/>
              </a:ext>
            </a:extLst>
          </p:cNvPr>
          <p:cNvSpPr txBox="1"/>
          <p:nvPr/>
        </p:nvSpPr>
        <p:spPr>
          <a:xfrm>
            <a:off x="3958820" y="829717"/>
            <a:ext cx="4928616" cy="4955203"/>
          </a:xfrm>
          <a:prstGeom prst="rect">
            <a:avLst/>
          </a:prstGeom>
          <a:noFill/>
        </p:spPr>
        <p:txBody>
          <a:bodyPr wrap="square" rtlCol="0">
            <a:spAutoFit/>
          </a:bodyPr>
          <a:lstStyle/>
          <a:p>
            <a:r>
              <a:rPr lang="en-US" dirty="0"/>
              <a:t>Cost of Goods Sold –LIFO</a:t>
            </a:r>
          </a:p>
          <a:p>
            <a:r>
              <a:rPr lang="en-US" sz="1400" dirty="0"/>
              <a:t>The total number of units in inventory (available) for the was 1000+600+800+600 = 3000. Since 2300 units were sold, 700 units remain in the inventory at the end of the month. For LIFO purposes the last 2300 in were the first 2300 out. So working backwards, COGS (LIFO) = </a:t>
            </a:r>
            <a:r>
              <a:rPr lang="en-US" sz="1400" b="1" dirty="0">
                <a:solidFill>
                  <a:srgbClr val="C00000"/>
                </a:solidFill>
              </a:rPr>
              <a:t>(600*$7.35)+(800*$7.30)+(600*$7.25)+300*$7.20) = $16,760</a:t>
            </a:r>
          </a:p>
          <a:p>
            <a:r>
              <a:rPr lang="en-US" sz="1400" b="1" dirty="0">
                <a:solidFill>
                  <a:srgbClr val="C00000"/>
                </a:solidFill>
              </a:rPr>
              <a:t>Remaining inventory = 700*$7.20= $5040.</a:t>
            </a:r>
          </a:p>
          <a:p>
            <a:endParaRPr lang="en-US" sz="1400" dirty="0"/>
          </a:p>
          <a:p>
            <a:r>
              <a:rPr lang="en-US" dirty="0"/>
              <a:t>Cost Goods Sold – FIFO</a:t>
            </a:r>
          </a:p>
          <a:p>
            <a:r>
              <a:rPr lang="en-US" sz="1400" dirty="0"/>
              <a:t>Same number of units available for sale (3000). 2300 units sold. For FIFO we work going forward in time, COGS (FIFO) =</a:t>
            </a:r>
          </a:p>
          <a:p>
            <a:r>
              <a:rPr lang="en-US" sz="1400" b="1" dirty="0">
                <a:solidFill>
                  <a:srgbClr val="C00000"/>
                </a:solidFill>
              </a:rPr>
              <a:t>(1000*$7.20)+(600*$7.25)+(700*$7.30) = $16,660</a:t>
            </a:r>
          </a:p>
          <a:p>
            <a:r>
              <a:rPr lang="en-US" sz="1400" b="1" dirty="0">
                <a:solidFill>
                  <a:srgbClr val="C00000"/>
                </a:solidFill>
              </a:rPr>
              <a:t>Remaining Inventory = (100*$7.30)+(600*$7.35)= $5,140</a:t>
            </a:r>
          </a:p>
          <a:p>
            <a:endParaRPr lang="en-US" sz="1400" b="1" dirty="0">
              <a:solidFill>
                <a:srgbClr val="C00000"/>
              </a:solidFill>
            </a:endParaRPr>
          </a:p>
          <a:p>
            <a:r>
              <a:rPr lang="en-US" sz="1800" dirty="0"/>
              <a:t>Cost of Goods Sold – Average Costs</a:t>
            </a:r>
          </a:p>
          <a:p>
            <a:r>
              <a:rPr lang="en-US" sz="1400" b="1" dirty="0">
                <a:solidFill>
                  <a:srgbClr val="C00000"/>
                </a:solidFill>
              </a:rPr>
              <a:t>(1000*$7.20)+(600*$7.25)+(800*$7.30)+(600*$7.35) = $21,800</a:t>
            </a:r>
            <a:endParaRPr lang="en-US" sz="1400" dirty="0"/>
          </a:p>
          <a:p>
            <a:r>
              <a:rPr lang="en-US" sz="1400" b="1" dirty="0">
                <a:solidFill>
                  <a:srgbClr val="C00000"/>
                </a:solidFill>
              </a:rPr>
              <a:t>$21,800/3000 = $7.266667</a:t>
            </a:r>
          </a:p>
          <a:p>
            <a:r>
              <a:rPr lang="en-US" sz="1400" b="1" dirty="0">
                <a:solidFill>
                  <a:srgbClr val="C00000"/>
                </a:solidFill>
              </a:rPr>
              <a:t>$7.26667*2300 = $16,713</a:t>
            </a:r>
          </a:p>
          <a:p>
            <a:r>
              <a:rPr lang="en-US" sz="1400" b="1" dirty="0">
                <a:solidFill>
                  <a:srgbClr val="C00000"/>
                </a:solidFill>
              </a:rPr>
              <a:t>$7.26667*700 = $5,087</a:t>
            </a:r>
          </a:p>
          <a:p>
            <a:endParaRPr lang="en-US" dirty="0"/>
          </a:p>
        </p:txBody>
      </p:sp>
    </p:spTree>
    <p:extLst>
      <p:ext uri="{BB962C8B-B14F-4D97-AF65-F5344CB8AC3E}">
        <p14:creationId xmlns:p14="http://schemas.microsoft.com/office/powerpoint/2010/main" val="1799553041"/>
      </p:ext>
    </p:extLst>
  </p:cSld>
  <p:clrMapOvr>
    <a:masterClrMapping/>
  </p:clrMapOvr>
  <p:transition>
    <p:check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3E5AD6-7594-4F46-A86F-54DDD48336BC}"/>
              </a:ext>
            </a:extLst>
          </p:cNvPr>
          <p:cNvSpPr/>
          <p:nvPr/>
        </p:nvSpPr>
        <p:spPr bwMode="auto">
          <a:xfrm>
            <a:off x="594804" y="2956264"/>
            <a:ext cx="6738151" cy="255393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2" name="Title 1">
            <a:extLst>
              <a:ext uri="{FF2B5EF4-FFF2-40B4-BE49-F238E27FC236}">
                <a16:creationId xmlns:a16="http://schemas.microsoft.com/office/drawing/2014/main" id="{2FAF02F1-51F3-8C48-AC72-A1DEDEAB9C78}"/>
              </a:ext>
            </a:extLst>
          </p:cNvPr>
          <p:cNvSpPr>
            <a:spLocks noGrp="1"/>
          </p:cNvSpPr>
          <p:nvPr>
            <p:ph type="title"/>
          </p:nvPr>
        </p:nvSpPr>
        <p:spPr>
          <a:xfrm>
            <a:off x="421689" y="356463"/>
            <a:ext cx="7923320" cy="508000"/>
          </a:xfrm>
        </p:spPr>
        <p:txBody>
          <a:bodyPr/>
          <a:lstStyle/>
          <a:p>
            <a:r>
              <a:rPr lang="en-US" sz="2400" dirty="0">
                <a:latin typeface="Calibri" charset="0"/>
                <a:ea typeface="MS PGothic" charset="0"/>
              </a:rPr>
              <a:t>MGT8803 Business Fundamentals for Analytics</a:t>
            </a:r>
            <a:br>
              <a:rPr lang="en-US" sz="2400" dirty="0">
                <a:latin typeface="Calibri" charset="0"/>
                <a:ea typeface="MS PGothic" charset="0"/>
              </a:rPr>
            </a:br>
            <a:r>
              <a:rPr lang="en-US" sz="2400" dirty="0">
                <a:latin typeface="Calibri" charset="0"/>
                <a:ea typeface="MS PGothic" charset="0"/>
              </a:rPr>
              <a:t>Video Conference Call #2</a:t>
            </a:r>
            <a:br>
              <a:rPr lang="en-US" sz="2400" dirty="0">
                <a:latin typeface="Calibri" charset="0"/>
                <a:ea typeface="MS PGothic" charset="0"/>
              </a:rPr>
            </a:br>
            <a:r>
              <a:rPr lang="en-US" sz="2400" dirty="0">
                <a:latin typeface="Calibri" charset="0"/>
                <a:ea typeface="MS PGothic" charset="0"/>
              </a:rPr>
              <a:t>Bank Reconciliation</a:t>
            </a:r>
            <a:endParaRPr lang="en-US" sz="2400" dirty="0"/>
          </a:p>
        </p:txBody>
      </p:sp>
      <p:sp>
        <p:nvSpPr>
          <p:cNvPr id="3" name="Content Placeholder 2">
            <a:extLst>
              <a:ext uri="{FF2B5EF4-FFF2-40B4-BE49-F238E27FC236}">
                <a16:creationId xmlns:a16="http://schemas.microsoft.com/office/drawing/2014/main" id="{DA80F5ED-7C42-C74C-81C0-15E9E155B13C}"/>
              </a:ext>
            </a:extLst>
          </p:cNvPr>
          <p:cNvSpPr>
            <a:spLocks noGrp="1"/>
          </p:cNvSpPr>
          <p:nvPr>
            <p:ph idx="1"/>
          </p:nvPr>
        </p:nvSpPr>
        <p:spPr>
          <a:xfrm>
            <a:off x="495670" y="1446814"/>
            <a:ext cx="8293223" cy="1429551"/>
          </a:xfrm>
        </p:spPr>
        <p:txBody>
          <a:bodyPr/>
          <a:lstStyle/>
          <a:p>
            <a:pPr marL="0" indent="0">
              <a:buNone/>
            </a:pPr>
            <a:r>
              <a:rPr lang="en-US" sz="1400" dirty="0"/>
              <a:t>Peterson Company’s books shows a cash balance of $7,850 on May 31. May cash receipts of $1,250, included in the book balance, are placed in the night depository at the bank on May 31 and processed by the bank on June 1. The bank statement dated May 31 shows an NSF check for $200 and a service fee of $50. The bank processes all checks written by the company by May 31 and lists them on the bank statement, except for one check totaling $1,640. The bank statement shows a balance of $7,990 on May 31. Prepare a bank reconciliation to calculate the correct ending balance of cash on May 31</a:t>
            </a:r>
          </a:p>
        </p:txBody>
      </p:sp>
      <p:sp>
        <p:nvSpPr>
          <p:cNvPr id="4" name="TextBox 3">
            <a:extLst>
              <a:ext uri="{FF2B5EF4-FFF2-40B4-BE49-F238E27FC236}">
                <a16:creationId xmlns:a16="http://schemas.microsoft.com/office/drawing/2014/main" id="{07D237D0-20AD-CD4A-92B0-0A202E0BFB9D}"/>
              </a:ext>
            </a:extLst>
          </p:cNvPr>
          <p:cNvSpPr txBox="1"/>
          <p:nvPr/>
        </p:nvSpPr>
        <p:spPr>
          <a:xfrm>
            <a:off x="781235" y="3047987"/>
            <a:ext cx="3089429" cy="2462213"/>
          </a:xfrm>
          <a:prstGeom prst="rect">
            <a:avLst/>
          </a:prstGeom>
          <a:noFill/>
        </p:spPr>
        <p:txBody>
          <a:bodyPr wrap="square" rtlCol="0">
            <a:spAutoFit/>
          </a:bodyPr>
          <a:lstStyle/>
          <a:p>
            <a:r>
              <a:rPr lang="en-US" sz="1400" dirty="0"/>
              <a:t>Company’s Books</a:t>
            </a:r>
          </a:p>
          <a:p>
            <a:endParaRPr lang="en-US" sz="1400" dirty="0"/>
          </a:p>
          <a:p>
            <a:r>
              <a:rPr lang="en-US" sz="1400" dirty="0"/>
              <a:t>Unadjusted Book	$7,850</a:t>
            </a:r>
          </a:p>
          <a:p>
            <a:r>
              <a:rPr lang="en-US" sz="1400" dirty="0"/>
              <a:t>+Bank Collections</a:t>
            </a:r>
          </a:p>
          <a:p>
            <a:r>
              <a:rPr lang="en-US" sz="1400" dirty="0"/>
              <a:t>-NSF Checks	     200</a:t>
            </a:r>
          </a:p>
          <a:p>
            <a:r>
              <a:rPr lang="en-US" sz="1400" dirty="0"/>
              <a:t>+Interest Earned	</a:t>
            </a:r>
          </a:p>
          <a:p>
            <a:r>
              <a:rPr lang="en-US" sz="1400" dirty="0"/>
              <a:t>+Bank Service Charges          50</a:t>
            </a:r>
          </a:p>
          <a:p>
            <a:r>
              <a:rPr lang="en-US" sz="1400" dirty="0"/>
              <a:t>-EFT Payments</a:t>
            </a:r>
          </a:p>
          <a:p>
            <a:r>
              <a:rPr lang="en-US" sz="1400" dirty="0"/>
              <a:t>+EFT Receipts</a:t>
            </a:r>
          </a:p>
          <a:p>
            <a:r>
              <a:rPr lang="en-US" sz="1400" dirty="0"/>
              <a:t>+ or - errors</a:t>
            </a:r>
          </a:p>
          <a:p>
            <a:r>
              <a:rPr lang="en-US" sz="1400" dirty="0"/>
              <a:t>Adjusted Book	$7,600</a:t>
            </a:r>
          </a:p>
        </p:txBody>
      </p:sp>
      <p:sp>
        <p:nvSpPr>
          <p:cNvPr id="5" name="TextBox 4">
            <a:extLst>
              <a:ext uri="{FF2B5EF4-FFF2-40B4-BE49-F238E27FC236}">
                <a16:creationId xmlns:a16="http://schemas.microsoft.com/office/drawing/2014/main" id="{486F42B8-1EE3-604C-86B7-04AA178C852D}"/>
              </a:ext>
            </a:extLst>
          </p:cNvPr>
          <p:cNvSpPr txBox="1"/>
          <p:nvPr/>
        </p:nvSpPr>
        <p:spPr>
          <a:xfrm>
            <a:off x="4383349" y="3047987"/>
            <a:ext cx="3025806" cy="2031325"/>
          </a:xfrm>
          <a:prstGeom prst="rect">
            <a:avLst/>
          </a:prstGeom>
          <a:noFill/>
        </p:spPr>
        <p:txBody>
          <a:bodyPr wrap="square" rtlCol="0">
            <a:spAutoFit/>
          </a:bodyPr>
          <a:lstStyle/>
          <a:p>
            <a:r>
              <a:rPr lang="en-US" sz="1400" dirty="0"/>
              <a:t>Bank Statement</a:t>
            </a:r>
          </a:p>
          <a:p>
            <a:endParaRPr lang="en-US" sz="1400" dirty="0"/>
          </a:p>
          <a:p>
            <a:r>
              <a:rPr lang="en-US" sz="1400" dirty="0"/>
              <a:t>Unadjusted Bank	$7,990</a:t>
            </a:r>
          </a:p>
          <a:p>
            <a:r>
              <a:rPr lang="en-US" sz="1400" dirty="0"/>
              <a:t>+Deposits in Transit	$1,250</a:t>
            </a:r>
          </a:p>
          <a:p>
            <a:r>
              <a:rPr lang="en-US" sz="1400" dirty="0"/>
              <a:t>+Cash on Hand</a:t>
            </a:r>
          </a:p>
          <a:p>
            <a:r>
              <a:rPr lang="en-US" sz="1400" dirty="0"/>
              <a:t>- Outstanding checks 	$1,640</a:t>
            </a:r>
          </a:p>
          <a:p>
            <a:r>
              <a:rPr lang="en-US" sz="1400" dirty="0"/>
              <a:t>+ or - errors</a:t>
            </a:r>
          </a:p>
          <a:p>
            <a:r>
              <a:rPr lang="en-US" sz="1400" dirty="0"/>
              <a:t>Adjusted Bank	$7,600		</a:t>
            </a:r>
          </a:p>
        </p:txBody>
      </p:sp>
    </p:spTree>
    <p:extLst>
      <p:ext uri="{BB962C8B-B14F-4D97-AF65-F5344CB8AC3E}">
        <p14:creationId xmlns:p14="http://schemas.microsoft.com/office/powerpoint/2010/main" val="2887566871"/>
      </p:ext>
    </p:extLst>
  </p:cSld>
  <p:clrMapOvr>
    <a:masterClrMapping/>
  </p:clrMapOvr>
  <p:transition>
    <p:check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4"/>
          <p:cNvSpPr>
            <a:spLocks noChangeArrowheads="1"/>
          </p:cNvSpPr>
          <p:nvPr/>
        </p:nvSpPr>
        <p:spPr bwMode="auto">
          <a:xfrm>
            <a:off x="0" y="1154430"/>
            <a:ext cx="3371850" cy="4560570"/>
          </a:xfrm>
          <a:prstGeom prst="rect">
            <a:avLst/>
          </a:prstGeom>
          <a:solidFill>
            <a:srgbClr val="FEB81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hangingPunct="1"/>
            <a:endParaRPr lang="en-US" dirty="0"/>
          </a:p>
        </p:txBody>
      </p:sp>
      <p:sp>
        <p:nvSpPr>
          <p:cNvPr id="8194" name="Content Placeholder 2"/>
          <p:cNvSpPr>
            <a:spLocks noGrp="1"/>
          </p:cNvSpPr>
          <p:nvPr>
            <p:ph idx="1"/>
          </p:nvPr>
        </p:nvSpPr>
        <p:spPr>
          <a:xfrm>
            <a:off x="82295" y="1451429"/>
            <a:ext cx="3035935" cy="3429000"/>
          </a:xfrm>
        </p:spPr>
        <p:txBody>
          <a:bodyPr/>
          <a:lstStyle/>
          <a:p>
            <a:r>
              <a:rPr lang="en-US" sz="1200" dirty="0">
                <a:latin typeface="Calibri" charset="0"/>
                <a:ea typeface="MS PGothic" charset="0"/>
              </a:rPr>
              <a:t>What type of audit opinion has PricewaterhouseCoopers given for NCR’s financial statements?</a:t>
            </a:r>
          </a:p>
          <a:p>
            <a:r>
              <a:rPr lang="en-US" sz="1200" dirty="0">
                <a:latin typeface="Calibri" charset="0"/>
                <a:ea typeface="MS PGothic" charset="0"/>
              </a:rPr>
              <a:t>What calculation was made to obtain the NCR 2013 Diluted Net Income per Common Share of $2.62?</a:t>
            </a:r>
          </a:p>
          <a:p>
            <a:r>
              <a:rPr lang="en-US" sz="1200" dirty="0">
                <a:latin typeface="Calibri" charset="0"/>
                <a:ea typeface="MS PGothic" charset="0"/>
              </a:rPr>
              <a:t>What is the total amount of non-current assets (NCR) at Dec. 31, 2013?</a:t>
            </a:r>
          </a:p>
          <a:p>
            <a:r>
              <a:rPr lang="en-US" sz="1200" dirty="0">
                <a:latin typeface="Calibri" charset="0"/>
                <a:ea typeface="MS PGothic" charset="0"/>
              </a:rPr>
              <a:t>What is the amount of dividends declared in 2013 by NCR?</a:t>
            </a:r>
          </a:p>
          <a:p>
            <a:r>
              <a:rPr lang="en-US" sz="1200" dirty="0">
                <a:latin typeface="Calibri" charset="0"/>
                <a:ea typeface="MS PGothic" charset="0"/>
              </a:rPr>
              <a:t>If NCR has made an arrangement to deliver goods to a customer and has done so, what other criteria are necessary before NCR will recognize revenue?</a:t>
            </a:r>
          </a:p>
          <a:p>
            <a:r>
              <a:rPr lang="en-US" sz="1200" dirty="0">
                <a:latin typeface="Calibri" charset="0"/>
                <a:ea typeface="MS PGothic" charset="0"/>
              </a:rPr>
              <a:t>What assumption relates to the last sentence of the first paragraph on page 69 of NCR’s financials?</a:t>
            </a:r>
          </a:p>
        </p:txBody>
      </p:sp>
      <p:sp>
        <p:nvSpPr>
          <p:cNvPr id="7" name="Rectangle 6">
            <a:extLst>
              <a:ext uri="{FF2B5EF4-FFF2-40B4-BE49-F238E27FC236}">
                <a16:creationId xmlns:a16="http://schemas.microsoft.com/office/drawing/2014/main" id="{3A3E4A7C-1335-C146-AAF8-3000B488FF14}"/>
              </a:ext>
            </a:extLst>
          </p:cNvPr>
          <p:cNvSpPr/>
          <p:nvPr/>
        </p:nvSpPr>
        <p:spPr>
          <a:xfrm>
            <a:off x="82295" y="-179787"/>
            <a:ext cx="5352829" cy="1938992"/>
          </a:xfrm>
          <a:prstGeom prst="rect">
            <a:avLst/>
          </a:prstGeom>
        </p:spPr>
        <p:txBody>
          <a:bodyPr wrap="square">
            <a:spAutoFit/>
          </a:bodyPr>
          <a:lstStyle/>
          <a:p>
            <a:br>
              <a:rPr lang="en-US" dirty="0"/>
            </a:br>
            <a:r>
              <a:rPr lang="en-US" dirty="0"/>
              <a:t>Videoconference Call #2</a:t>
            </a:r>
          </a:p>
          <a:p>
            <a:r>
              <a:rPr lang="en-US" dirty="0"/>
              <a:t>Topic 1 Assignment and Class Exercise</a:t>
            </a:r>
          </a:p>
          <a:p>
            <a:r>
              <a:rPr lang="en-US" dirty="0"/>
              <a:t>(This slide should be viewed in slide show mode)</a:t>
            </a:r>
            <a:br>
              <a:rPr lang="en-US" dirty="0"/>
            </a:br>
            <a:br>
              <a:rPr lang="en-US" dirty="0"/>
            </a:br>
            <a:endParaRPr lang="en-US" dirty="0"/>
          </a:p>
        </p:txBody>
      </p:sp>
      <p:sp>
        <p:nvSpPr>
          <p:cNvPr id="2" name="Rectangle 1">
            <a:extLst>
              <a:ext uri="{FF2B5EF4-FFF2-40B4-BE49-F238E27FC236}">
                <a16:creationId xmlns:a16="http://schemas.microsoft.com/office/drawing/2014/main" id="{315D73BC-56DD-2643-BF2A-653A7B57412F}"/>
              </a:ext>
            </a:extLst>
          </p:cNvPr>
          <p:cNvSpPr/>
          <p:nvPr/>
        </p:nvSpPr>
        <p:spPr bwMode="auto">
          <a:xfrm>
            <a:off x="3371850" y="1154430"/>
            <a:ext cx="5772150" cy="4560570"/>
          </a:xfrm>
          <a:prstGeom prst="rect">
            <a:avLst/>
          </a:prstGeom>
          <a:solidFill>
            <a:srgbClr val="C0DE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pic>
        <p:nvPicPr>
          <p:cNvPr id="4" name="Picture 3">
            <a:extLst>
              <a:ext uri="{FF2B5EF4-FFF2-40B4-BE49-F238E27FC236}">
                <a16:creationId xmlns:a16="http://schemas.microsoft.com/office/drawing/2014/main" id="{9B4E3BE1-5512-A243-8106-283ABB51F6C4}"/>
              </a:ext>
            </a:extLst>
          </p:cNvPr>
          <p:cNvPicPr>
            <a:picLocks noChangeAspect="1"/>
          </p:cNvPicPr>
          <p:nvPr/>
        </p:nvPicPr>
        <p:blipFill>
          <a:blip r:embed="rId3"/>
          <a:stretch>
            <a:fillRect/>
          </a:stretch>
        </p:blipFill>
        <p:spPr>
          <a:xfrm>
            <a:off x="3447860" y="1333945"/>
            <a:ext cx="5705601" cy="2903402"/>
          </a:xfrm>
          <a:prstGeom prst="rect">
            <a:avLst/>
          </a:prstGeom>
        </p:spPr>
      </p:pic>
      <p:pic>
        <p:nvPicPr>
          <p:cNvPr id="6" name="Picture 5">
            <a:extLst>
              <a:ext uri="{FF2B5EF4-FFF2-40B4-BE49-F238E27FC236}">
                <a16:creationId xmlns:a16="http://schemas.microsoft.com/office/drawing/2014/main" id="{2EA54AB5-2A9A-3D47-891A-C94BF32296DB}"/>
              </a:ext>
            </a:extLst>
          </p:cNvPr>
          <p:cNvPicPr>
            <a:picLocks noChangeAspect="1"/>
          </p:cNvPicPr>
          <p:nvPr/>
        </p:nvPicPr>
        <p:blipFill>
          <a:blip r:embed="rId4"/>
          <a:stretch>
            <a:fillRect/>
          </a:stretch>
        </p:blipFill>
        <p:spPr>
          <a:xfrm>
            <a:off x="3447860" y="1234349"/>
            <a:ext cx="5620130" cy="4400732"/>
          </a:xfrm>
          <a:prstGeom prst="rect">
            <a:avLst/>
          </a:prstGeom>
        </p:spPr>
      </p:pic>
      <p:pic>
        <p:nvPicPr>
          <p:cNvPr id="9" name="Picture 8">
            <a:extLst>
              <a:ext uri="{FF2B5EF4-FFF2-40B4-BE49-F238E27FC236}">
                <a16:creationId xmlns:a16="http://schemas.microsoft.com/office/drawing/2014/main" id="{69F34E94-C24E-9C40-8ABA-AF2D79E4BE1D}"/>
              </a:ext>
            </a:extLst>
          </p:cNvPr>
          <p:cNvPicPr>
            <a:picLocks noChangeAspect="1"/>
          </p:cNvPicPr>
          <p:nvPr/>
        </p:nvPicPr>
        <p:blipFill>
          <a:blip r:embed="rId5"/>
          <a:stretch>
            <a:fillRect/>
          </a:stretch>
        </p:blipFill>
        <p:spPr>
          <a:xfrm>
            <a:off x="3480209" y="1234349"/>
            <a:ext cx="5326765" cy="4480651"/>
          </a:xfrm>
          <a:prstGeom prst="rect">
            <a:avLst/>
          </a:prstGeom>
        </p:spPr>
      </p:pic>
      <p:pic>
        <p:nvPicPr>
          <p:cNvPr id="13" name="Picture 12">
            <a:extLst>
              <a:ext uri="{FF2B5EF4-FFF2-40B4-BE49-F238E27FC236}">
                <a16:creationId xmlns:a16="http://schemas.microsoft.com/office/drawing/2014/main" id="{D33ECF63-026C-9544-9426-25EA0A5B488D}"/>
              </a:ext>
            </a:extLst>
          </p:cNvPr>
          <p:cNvPicPr>
            <a:picLocks noChangeAspect="1"/>
          </p:cNvPicPr>
          <p:nvPr/>
        </p:nvPicPr>
        <p:blipFill>
          <a:blip r:embed="rId6"/>
          <a:stretch>
            <a:fillRect/>
          </a:stretch>
        </p:blipFill>
        <p:spPr>
          <a:xfrm>
            <a:off x="3362389" y="1261945"/>
            <a:ext cx="5444585" cy="4301136"/>
          </a:xfrm>
          <a:prstGeom prst="rect">
            <a:avLst/>
          </a:prstGeom>
        </p:spPr>
      </p:pic>
      <p:pic>
        <p:nvPicPr>
          <p:cNvPr id="17" name="Picture 16">
            <a:extLst>
              <a:ext uri="{FF2B5EF4-FFF2-40B4-BE49-F238E27FC236}">
                <a16:creationId xmlns:a16="http://schemas.microsoft.com/office/drawing/2014/main" id="{A24DCA7E-F717-5242-8D12-01078729BC8A}"/>
              </a:ext>
            </a:extLst>
          </p:cNvPr>
          <p:cNvPicPr>
            <a:picLocks noChangeAspect="1"/>
          </p:cNvPicPr>
          <p:nvPr/>
        </p:nvPicPr>
        <p:blipFill>
          <a:blip r:embed="rId7"/>
          <a:stretch>
            <a:fillRect/>
          </a:stretch>
        </p:blipFill>
        <p:spPr>
          <a:xfrm>
            <a:off x="3480209" y="1595139"/>
            <a:ext cx="5587781" cy="3896231"/>
          </a:xfrm>
          <a:prstGeom prst="rect">
            <a:avLst/>
          </a:prstGeom>
        </p:spPr>
      </p:pic>
    </p:spTree>
    <p:extLst>
      <p:ext uri="{BB962C8B-B14F-4D97-AF65-F5344CB8AC3E}">
        <p14:creationId xmlns:p14="http://schemas.microsoft.com/office/powerpoint/2010/main" val="774315195"/>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025841" y="967618"/>
            <a:ext cx="6087601" cy="4616349"/>
          </a:xfrm>
          <a:prstGeom prst="rect">
            <a:avLst/>
          </a:prstGeom>
          <a:solidFill>
            <a:srgbClr val="FEB8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4" name="Title 1"/>
          <p:cNvSpPr>
            <a:spLocks noGrp="1"/>
          </p:cNvSpPr>
          <p:nvPr>
            <p:ph type="title"/>
          </p:nvPr>
        </p:nvSpPr>
        <p:spPr>
          <a:xfrm>
            <a:off x="477358" y="748896"/>
            <a:ext cx="7555453" cy="508000"/>
          </a:xfrm>
        </p:spPr>
        <p:txBody>
          <a:bodyPr/>
          <a:lstStyle/>
          <a:p>
            <a:r>
              <a:rPr lang="en-US" sz="2400" dirty="0"/>
              <a:t>MGT8803 Business Fundamentals for Analytics</a:t>
            </a:r>
            <a:br>
              <a:rPr lang="en-US" sz="2400" dirty="0"/>
            </a:br>
            <a:r>
              <a:rPr lang="en-US" sz="2400" dirty="0"/>
              <a:t>Videoconference Call#2</a:t>
            </a:r>
            <a:br>
              <a:rPr lang="en-US" sz="2400" dirty="0"/>
            </a:br>
            <a:r>
              <a:rPr lang="en-US" sz="2400" dirty="0"/>
              <a:t>This Week</a:t>
            </a:r>
            <a:br>
              <a:rPr lang="en-US" sz="2400" dirty="0"/>
            </a:br>
            <a:br>
              <a:rPr lang="en-US" sz="2400" dirty="0"/>
            </a:br>
            <a:endParaRPr lang="en-US" sz="2400" dirty="0"/>
          </a:p>
        </p:txBody>
      </p:sp>
      <p:pic>
        <p:nvPicPr>
          <p:cNvPr id="3" name="Picture 2">
            <a:extLst>
              <a:ext uri="{FF2B5EF4-FFF2-40B4-BE49-F238E27FC236}">
                <a16:creationId xmlns:a16="http://schemas.microsoft.com/office/drawing/2014/main" id="{0B359F63-7F72-1E4D-95EE-BE4F2E293831}"/>
              </a:ext>
            </a:extLst>
          </p:cNvPr>
          <p:cNvPicPr>
            <a:picLocks noChangeAspect="1"/>
          </p:cNvPicPr>
          <p:nvPr/>
        </p:nvPicPr>
        <p:blipFill>
          <a:blip r:embed="rId2"/>
          <a:stretch>
            <a:fillRect/>
          </a:stretch>
        </p:blipFill>
        <p:spPr>
          <a:xfrm>
            <a:off x="2157275" y="1136342"/>
            <a:ext cx="5805996" cy="4332303"/>
          </a:xfrm>
          <a:prstGeom prst="rect">
            <a:avLst/>
          </a:prstGeom>
        </p:spPr>
      </p:pic>
      <p:sp>
        <p:nvSpPr>
          <p:cNvPr id="7" name="Rectangle 6">
            <a:extLst>
              <a:ext uri="{FF2B5EF4-FFF2-40B4-BE49-F238E27FC236}">
                <a16:creationId xmlns:a16="http://schemas.microsoft.com/office/drawing/2014/main" id="{A1805302-57D3-4044-86ED-3A5A4C744302}"/>
              </a:ext>
            </a:extLst>
          </p:cNvPr>
          <p:cNvSpPr/>
          <p:nvPr/>
        </p:nvSpPr>
        <p:spPr bwMode="auto">
          <a:xfrm>
            <a:off x="1720311" y="4030462"/>
            <a:ext cx="6698659" cy="790113"/>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Tree>
    <p:extLst>
      <p:ext uri="{BB962C8B-B14F-4D97-AF65-F5344CB8AC3E}">
        <p14:creationId xmlns:p14="http://schemas.microsoft.com/office/powerpoint/2010/main" val="4151188419"/>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4"/>
          <p:cNvSpPr>
            <a:spLocks noChangeArrowheads="1"/>
          </p:cNvSpPr>
          <p:nvPr/>
        </p:nvSpPr>
        <p:spPr bwMode="auto">
          <a:xfrm>
            <a:off x="0" y="1230313"/>
            <a:ext cx="9144000" cy="4333497"/>
          </a:xfrm>
          <a:prstGeom prst="rect">
            <a:avLst/>
          </a:prstGeom>
          <a:solidFill>
            <a:srgbClr val="FEB81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hangingPunct="1"/>
            <a:endParaRPr lang="en-US" dirty="0"/>
          </a:p>
        </p:txBody>
      </p:sp>
      <p:sp>
        <p:nvSpPr>
          <p:cNvPr id="5122" name="Title 1"/>
          <p:cNvSpPr>
            <a:spLocks noGrp="1"/>
          </p:cNvSpPr>
          <p:nvPr>
            <p:ph type="title"/>
          </p:nvPr>
        </p:nvSpPr>
        <p:spPr>
          <a:xfrm>
            <a:off x="731838" y="263525"/>
            <a:ext cx="7124700" cy="508000"/>
          </a:xfrm>
        </p:spPr>
        <p:txBody>
          <a:bodyPr/>
          <a:lstStyle/>
          <a:p>
            <a:r>
              <a:rPr lang="en-US" sz="2400" dirty="0">
                <a:latin typeface="Calibri" charset="0"/>
                <a:ea typeface="MS PGothic" charset="0"/>
              </a:rPr>
              <a:t>MGT8803 Business Fundamentals for Analytics</a:t>
            </a:r>
            <a:br>
              <a:rPr lang="en-US" sz="2400" dirty="0">
                <a:latin typeface="Calibri" charset="0"/>
                <a:ea typeface="MS PGothic" charset="0"/>
              </a:rPr>
            </a:br>
            <a:r>
              <a:rPr lang="en-US" sz="2400" dirty="0">
                <a:latin typeface="Calibri" charset="0"/>
                <a:ea typeface="MS PGothic" charset="0"/>
              </a:rPr>
              <a:t>Video Conference Call #2</a:t>
            </a:r>
            <a:br>
              <a:rPr lang="en-US" sz="2400" dirty="0">
                <a:latin typeface="Calibri" charset="0"/>
                <a:ea typeface="MS PGothic" charset="0"/>
              </a:rPr>
            </a:br>
            <a:r>
              <a:rPr lang="en-US" sz="2400" dirty="0">
                <a:latin typeface="Calibri" charset="0"/>
                <a:ea typeface="MS PGothic" charset="0"/>
              </a:rPr>
              <a:t>Announcements</a:t>
            </a:r>
          </a:p>
        </p:txBody>
      </p:sp>
      <p:sp>
        <p:nvSpPr>
          <p:cNvPr id="5123" name="Content Placeholder 3"/>
          <p:cNvSpPr>
            <a:spLocks noGrp="1"/>
          </p:cNvSpPr>
          <p:nvPr>
            <p:ph idx="1"/>
          </p:nvPr>
        </p:nvSpPr>
        <p:spPr>
          <a:xfrm>
            <a:off x="610707" y="1116441"/>
            <a:ext cx="8037513" cy="3429000"/>
          </a:xfrm>
        </p:spPr>
        <p:txBody>
          <a:bodyPr/>
          <a:lstStyle/>
          <a:p>
            <a:endParaRPr lang="en-US" sz="2400" dirty="0">
              <a:latin typeface="Calibri" charset="0"/>
              <a:ea typeface="MS PGothic" charset="0"/>
            </a:endParaRPr>
          </a:p>
          <a:p>
            <a:r>
              <a:rPr lang="en-US" sz="2000" dirty="0">
                <a:latin typeface="Calibri" charset="0"/>
                <a:ea typeface="MS PGothic" charset="0"/>
              </a:rPr>
              <a:t>Financial Accounting Homework will open on May 21 and is  due on May 29. Remember you can use outside resources and can collaborate with other students but cannot share actual answers. Any homework related posts that contain your work should be marked private.</a:t>
            </a:r>
          </a:p>
          <a:p>
            <a:r>
              <a:rPr lang="en-US" sz="2000" dirty="0">
                <a:latin typeface="Calibri" charset="0"/>
                <a:ea typeface="MS PGothic" charset="0"/>
              </a:rPr>
              <a:t>This week to keep on pace you will need to wrap up Financial Accounting topics 3 and 4.</a:t>
            </a:r>
          </a:p>
          <a:p>
            <a:r>
              <a:rPr lang="en-US" sz="2000" dirty="0">
                <a:latin typeface="Calibri" charset="0"/>
                <a:ea typeface="MS PGothic" charset="0"/>
              </a:rPr>
              <a:t>Good activity in the forum so far. Continue to use the forum to communicate with  other students and the instructors regarding course material. A number of the questions asked in the forum will be discussed on the call tonight.</a:t>
            </a:r>
          </a:p>
        </p:txBody>
      </p:sp>
    </p:spTree>
    <p:extLst>
      <p:ext uri="{BB962C8B-B14F-4D97-AF65-F5344CB8AC3E}">
        <p14:creationId xmlns:p14="http://schemas.microsoft.com/office/powerpoint/2010/main" val="2438932775"/>
      </p:ext>
    </p:extLst>
  </p:cSld>
  <p:clrMapOvr>
    <a:masterClrMapping/>
  </p:clrMapOvr>
  <p:transition>
    <p:check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B4E23-31EB-D44E-9A7D-E1FD42A310F3}"/>
              </a:ext>
            </a:extLst>
          </p:cNvPr>
          <p:cNvSpPr>
            <a:spLocks noGrp="1"/>
          </p:cNvSpPr>
          <p:nvPr>
            <p:ph idx="1"/>
          </p:nvPr>
        </p:nvSpPr>
        <p:spPr>
          <a:xfrm>
            <a:off x="247904" y="1736794"/>
            <a:ext cx="6288024" cy="3429000"/>
          </a:xfrm>
        </p:spPr>
        <p:txBody>
          <a:bodyPr/>
          <a:lstStyle/>
          <a:p>
            <a:r>
              <a:rPr lang="en-US" sz="2400" dirty="0"/>
              <a:t>Focus on Topics 1 and 2</a:t>
            </a:r>
          </a:p>
          <a:p>
            <a:pPr lvl="1"/>
            <a:r>
              <a:rPr lang="en-US" sz="2000" dirty="0"/>
              <a:t>Overview of Financial Statements</a:t>
            </a:r>
          </a:p>
          <a:p>
            <a:pPr lvl="1"/>
            <a:r>
              <a:rPr lang="en-US" sz="2000" dirty="0"/>
              <a:t>Current Assets</a:t>
            </a:r>
          </a:p>
          <a:p>
            <a:r>
              <a:rPr lang="en-US" sz="2400" dirty="0"/>
              <a:t>Questions from the Forum</a:t>
            </a:r>
          </a:p>
          <a:p>
            <a:r>
              <a:rPr lang="en-US" sz="2400" dirty="0"/>
              <a:t>Example Problems </a:t>
            </a:r>
          </a:p>
        </p:txBody>
      </p:sp>
      <p:sp>
        <p:nvSpPr>
          <p:cNvPr id="4" name="Rectangle 3">
            <a:extLst>
              <a:ext uri="{FF2B5EF4-FFF2-40B4-BE49-F238E27FC236}">
                <a16:creationId xmlns:a16="http://schemas.microsoft.com/office/drawing/2014/main" id="{CE150BC9-9ED8-EA4D-94FE-F2711624485E}"/>
              </a:ext>
            </a:extLst>
          </p:cNvPr>
          <p:cNvSpPr/>
          <p:nvPr/>
        </p:nvSpPr>
        <p:spPr>
          <a:xfrm>
            <a:off x="82295" y="54748"/>
            <a:ext cx="5865743" cy="2246769"/>
          </a:xfrm>
          <a:prstGeom prst="rect">
            <a:avLst/>
          </a:prstGeom>
        </p:spPr>
        <p:txBody>
          <a:bodyPr wrap="square">
            <a:spAutoFit/>
          </a:bodyPr>
          <a:lstStyle/>
          <a:p>
            <a:r>
              <a:rPr lang="en-US" dirty="0"/>
              <a:t>MGT8803 Business Fundamentals for Analytics</a:t>
            </a:r>
          </a:p>
          <a:p>
            <a:r>
              <a:rPr lang="en-US" dirty="0"/>
              <a:t>Videoconference Call #2</a:t>
            </a:r>
            <a:br>
              <a:rPr lang="en-US" dirty="0"/>
            </a:br>
            <a:r>
              <a:rPr lang="en-US" dirty="0"/>
              <a:t>Financial Accounting Topics 1 and 2</a:t>
            </a:r>
          </a:p>
          <a:p>
            <a:r>
              <a:rPr lang="en-US" dirty="0"/>
              <a:t>Agenda </a:t>
            </a:r>
          </a:p>
          <a:p>
            <a:br>
              <a:rPr lang="en-US" dirty="0"/>
            </a:br>
            <a:br>
              <a:rPr lang="en-US" dirty="0"/>
            </a:br>
            <a:endParaRPr lang="en-US" dirty="0"/>
          </a:p>
        </p:txBody>
      </p:sp>
      <p:pic>
        <p:nvPicPr>
          <p:cNvPr id="5" name="Picture 4" descr="schneider_arnold_profile.jpg">
            <a:extLst>
              <a:ext uri="{FF2B5EF4-FFF2-40B4-BE49-F238E27FC236}">
                <a16:creationId xmlns:a16="http://schemas.microsoft.com/office/drawing/2014/main" id="{D5F44CC0-B45F-0D44-9ADF-9E6B830F8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8893" y="2108650"/>
            <a:ext cx="2685288" cy="2685288"/>
          </a:xfrm>
          <a:prstGeom prst="rect">
            <a:avLst/>
          </a:prstGeom>
        </p:spPr>
      </p:pic>
    </p:spTree>
    <p:extLst>
      <p:ext uri="{BB962C8B-B14F-4D97-AF65-F5344CB8AC3E}">
        <p14:creationId xmlns:p14="http://schemas.microsoft.com/office/powerpoint/2010/main" val="845534841"/>
      </p:ext>
    </p:extLst>
  </p:cSld>
  <p:clrMapOvr>
    <a:masterClrMapping/>
  </p:clrMapOvr>
  <p:transition>
    <p:check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A118A4-BD00-AB42-941B-DA45B343313C}"/>
              </a:ext>
            </a:extLst>
          </p:cNvPr>
          <p:cNvSpPr/>
          <p:nvPr/>
        </p:nvSpPr>
        <p:spPr bwMode="auto">
          <a:xfrm>
            <a:off x="0" y="1526379"/>
            <a:ext cx="9144000" cy="3826856"/>
          </a:xfrm>
          <a:prstGeom prst="rect">
            <a:avLst/>
          </a:prstGeom>
          <a:solidFill>
            <a:srgbClr val="FEB81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6" name="Rectangle 5">
            <a:extLst>
              <a:ext uri="{FF2B5EF4-FFF2-40B4-BE49-F238E27FC236}">
                <a16:creationId xmlns:a16="http://schemas.microsoft.com/office/drawing/2014/main" id="{56F92D78-4800-C947-A6CA-0DC6907979E9}"/>
              </a:ext>
            </a:extLst>
          </p:cNvPr>
          <p:cNvSpPr/>
          <p:nvPr/>
        </p:nvSpPr>
        <p:spPr bwMode="auto">
          <a:xfrm>
            <a:off x="4123944" y="0"/>
            <a:ext cx="5020056" cy="5715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7" name="Rectangle 6">
            <a:extLst>
              <a:ext uri="{FF2B5EF4-FFF2-40B4-BE49-F238E27FC236}">
                <a16:creationId xmlns:a16="http://schemas.microsoft.com/office/drawing/2014/main" id="{AC613AEE-2F49-724F-961A-A77FA3BF9CF2}"/>
              </a:ext>
            </a:extLst>
          </p:cNvPr>
          <p:cNvSpPr/>
          <p:nvPr/>
        </p:nvSpPr>
        <p:spPr>
          <a:xfrm>
            <a:off x="82296" y="63500"/>
            <a:ext cx="4572000" cy="1938992"/>
          </a:xfrm>
          <a:prstGeom prst="rect">
            <a:avLst/>
          </a:prstGeom>
        </p:spPr>
        <p:txBody>
          <a:bodyPr>
            <a:spAutoFit/>
          </a:bodyPr>
          <a:lstStyle/>
          <a:p>
            <a:r>
              <a:rPr lang="en-US" dirty="0"/>
              <a:t>MGT8803 Business Fundamentals for Analytics</a:t>
            </a:r>
            <a:br>
              <a:rPr lang="en-US" dirty="0"/>
            </a:br>
            <a:r>
              <a:rPr lang="en-US" dirty="0"/>
              <a:t>Financial Accounting Overview</a:t>
            </a:r>
          </a:p>
          <a:p>
            <a:r>
              <a:rPr lang="en-US" dirty="0"/>
              <a:t>Balance Sheet</a:t>
            </a:r>
            <a:br>
              <a:rPr lang="en-US" dirty="0"/>
            </a:br>
            <a:br>
              <a:rPr lang="en-US" dirty="0"/>
            </a:br>
            <a:endParaRPr lang="en-US" dirty="0"/>
          </a:p>
        </p:txBody>
      </p:sp>
      <p:pic>
        <p:nvPicPr>
          <p:cNvPr id="9" name="Picture 8">
            <a:extLst>
              <a:ext uri="{FF2B5EF4-FFF2-40B4-BE49-F238E27FC236}">
                <a16:creationId xmlns:a16="http://schemas.microsoft.com/office/drawing/2014/main" id="{9CC85E4F-594B-B249-80CF-D01175D14DDE}"/>
              </a:ext>
            </a:extLst>
          </p:cNvPr>
          <p:cNvPicPr>
            <a:picLocks noChangeAspect="1"/>
          </p:cNvPicPr>
          <p:nvPr/>
        </p:nvPicPr>
        <p:blipFill>
          <a:blip r:embed="rId2"/>
          <a:stretch>
            <a:fillRect/>
          </a:stretch>
        </p:blipFill>
        <p:spPr>
          <a:xfrm>
            <a:off x="4224528" y="64008"/>
            <a:ext cx="4837176" cy="5586984"/>
          </a:xfrm>
          <a:prstGeom prst="rect">
            <a:avLst/>
          </a:prstGeom>
        </p:spPr>
      </p:pic>
      <p:sp>
        <p:nvSpPr>
          <p:cNvPr id="2" name="TextBox 1">
            <a:extLst>
              <a:ext uri="{FF2B5EF4-FFF2-40B4-BE49-F238E27FC236}">
                <a16:creationId xmlns:a16="http://schemas.microsoft.com/office/drawing/2014/main" id="{E75842A7-03F6-194D-827D-4B0F61C5D6B0}"/>
              </a:ext>
            </a:extLst>
          </p:cNvPr>
          <p:cNvSpPr txBox="1"/>
          <p:nvPr/>
        </p:nvSpPr>
        <p:spPr>
          <a:xfrm>
            <a:off x="223517" y="1622290"/>
            <a:ext cx="3818131" cy="5078313"/>
          </a:xfrm>
          <a:prstGeom prst="rect">
            <a:avLst/>
          </a:prstGeom>
          <a:noFill/>
        </p:spPr>
        <p:txBody>
          <a:bodyPr wrap="square" rtlCol="0">
            <a:spAutoFit/>
          </a:bodyPr>
          <a:lstStyle/>
          <a:p>
            <a:r>
              <a:rPr lang="en-US" sz="1600" b="1" dirty="0"/>
              <a:t>What is a Balance Sheet</a:t>
            </a:r>
          </a:p>
          <a:p>
            <a:endParaRPr lang="en-US" sz="1600" b="1" dirty="0"/>
          </a:p>
          <a:p>
            <a:r>
              <a:rPr lang="en-US" sz="1400" dirty="0"/>
              <a:t>A balance sheet reports a company's assets, liabilities and shareholders' equity at a </a:t>
            </a:r>
            <a:r>
              <a:rPr lang="en-US" sz="1400" b="1" dirty="0"/>
              <a:t>specific point in time</a:t>
            </a:r>
            <a:r>
              <a:rPr lang="en-US" sz="1400" dirty="0"/>
              <a:t>, and provides a basis for computing rates of return and evaluating its capital structure. It is a financial statement that provides a snapshot of what a company owns and owes, as well as the amount invested by shareholders.</a:t>
            </a:r>
          </a:p>
          <a:p>
            <a:endParaRPr lang="en-US" sz="1400" dirty="0"/>
          </a:p>
          <a:p>
            <a:r>
              <a:rPr lang="en-US" sz="1400" dirty="0"/>
              <a:t>A Balance Sheet Must balance:</a:t>
            </a:r>
          </a:p>
          <a:p>
            <a:endParaRPr lang="en-US" sz="1400" dirty="0"/>
          </a:p>
          <a:p>
            <a:r>
              <a:rPr lang="en-US" sz="1400" dirty="0"/>
              <a:t>     Assets = Liabilities + Shareholders Equity</a:t>
            </a:r>
          </a:p>
          <a:p>
            <a:endParaRPr lang="en-US" sz="1400" dirty="0"/>
          </a:p>
          <a:p>
            <a:r>
              <a:rPr lang="en-US" sz="1400" dirty="0"/>
              <a:t>Virtually all accounting transactions effect the Balance Sheet in some way.</a:t>
            </a:r>
          </a:p>
          <a:p>
            <a:endParaRPr lang="en-US" sz="1400" dirty="0"/>
          </a:p>
          <a:p>
            <a:endParaRPr lang="en-US" sz="1400" dirty="0"/>
          </a:p>
          <a:p>
            <a:endParaRPr lang="en-US" sz="1400" dirty="0"/>
          </a:p>
          <a:p>
            <a:br>
              <a:rPr lang="en-US" sz="1400" dirty="0"/>
            </a:br>
            <a:br>
              <a:rPr lang="en-US" dirty="0"/>
            </a:br>
            <a:endParaRPr lang="en-US" dirty="0"/>
          </a:p>
        </p:txBody>
      </p:sp>
    </p:spTree>
    <p:extLst>
      <p:ext uri="{BB962C8B-B14F-4D97-AF65-F5344CB8AC3E}">
        <p14:creationId xmlns:p14="http://schemas.microsoft.com/office/powerpoint/2010/main" val="3192344694"/>
      </p:ext>
    </p:extLst>
  </p:cSld>
  <p:clrMapOvr>
    <a:masterClrMapping/>
  </p:clrMapOvr>
  <p:transition>
    <p:check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DACEB0-A73B-F141-9E15-EE9CE7B1FDB9}"/>
              </a:ext>
            </a:extLst>
          </p:cNvPr>
          <p:cNvSpPr/>
          <p:nvPr/>
        </p:nvSpPr>
        <p:spPr bwMode="auto">
          <a:xfrm>
            <a:off x="0" y="1586448"/>
            <a:ext cx="9144000" cy="3420558"/>
          </a:xfrm>
          <a:prstGeom prst="rect">
            <a:avLst/>
          </a:prstGeom>
          <a:solidFill>
            <a:srgbClr val="FEB81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6" name="Rectangle 5">
            <a:extLst>
              <a:ext uri="{FF2B5EF4-FFF2-40B4-BE49-F238E27FC236}">
                <a16:creationId xmlns:a16="http://schemas.microsoft.com/office/drawing/2014/main" id="{56F92D78-4800-C947-A6CA-0DC6907979E9}"/>
              </a:ext>
            </a:extLst>
          </p:cNvPr>
          <p:cNvSpPr/>
          <p:nvPr/>
        </p:nvSpPr>
        <p:spPr bwMode="auto">
          <a:xfrm>
            <a:off x="4517136" y="0"/>
            <a:ext cx="4626864" cy="5715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7" name="Rectangle 6">
            <a:extLst>
              <a:ext uri="{FF2B5EF4-FFF2-40B4-BE49-F238E27FC236}">
                <a16:creationId xmlns:a16="http://schemas.microsoft.com/office/drawing/2014/main" id="{AC613AEE-2F49-724F-961A-A77FA3BF9CF2}"/>
              </a:ext>
            </a:extLst>
          </p:cNvPr>
          <p:cNvSpPr/>
          <p:nvPr/>
        </p:nvSpPr>
        <p:spPr>
          <a:xfrm>
            <a:off x="82296" y="63500"/>
            <a:ext cx="4572000" cy="1938992"/>
          </a:xfrm>
          <a:prstGeom prst="rect">
            <a:avLst/>
          </a:prstGeom>
        </p:spPr>
        <p:txBody>
          <a:bodyPr>
            <a:spAutoFit/>
          </a:bodyPr>
          <a:lstStyle/>
          <a:p>
            <a:r>
              <a:rPr lang="en-US" dirty="0"/>
              <a:t>MGT8803 Business Fundamentals for Analytics</a:t>
            </a:r>
            <a:br>
              <a:rPr lang="en-US" dirty="0"/>
            </a:br>
            <a:r>
              <a:rPr lang="en-US" dirty="0"/>
              <a:t>Financial Accounting Overview</a:t>
            </a:r>
          </a:p>
          <a:p>
            <a:r>
              <a:rPr lang="en-US" dirty="0"/>
              <a:t>Income Statement</a:t>
            </a:r>
            <a:br>
              <a:rPr lang="en-US" dirty="0"/>
            </a:br>
            <a:br>
              <a:rPr lang="en-US" dirty="0"/>
            </a:br>
            <a:endParaRPr lang="en-US" dirty="0"/>
          </a:p>
        </p:txBody>
      </p:sp>
      <p:pic>
        <p:nvPicPr>
          <p:cNvPr id="3" name="Picture 2">
            <a:extLst>
              <a:ext uri="{FF2B5EF4-FFF2-40B4-BE49-F238E27FC236}">
                <a16:creationId xmlns:a16="http://schemas.microsoft.com/office/drawing/2014/main" id="{B39C9963-9150-CE4B-87EA-7828B0902CCD}"/>
              </a:ext>
            </a:extLst>
          </p:cNvPr>
          <p:cNvPicPr>
            <a:picLocks noChangeAspect="1"/>
          </p:cNvPicPr>
          <p:nvPr/>
        </p:nvPicPr>
        <p:blipFill>
          <a:blip r:embed="rId2"/>
          <a:stretch>
            <a:fillRect/>
          </a:stretch>
        </p:blipFill>
        <p:spPr>
          <a:xfrm>
            <a:off x="4654296" y="63500"/>
            <a:ext cx="4346687" cy="5523484"/>
          </a:xfrm>
          <a:prstGeom prst="rect">
            <a:avLst/>
          </a:prstGeom>
        </p:spPr>
      </p:pic>
      <p:sp>
        <p:nvSpPr>
          <p:cNvPr id="2" name="TextBox 1">
            <a:extLst>
              <a:ext uri="{FF2B5EF4-FFF2-40B4-BE49-F238E27FC236}">
                <a16:creationId xmlns:a16="http://schemas.microsoft.com/office/drawing/2014/main" id="{7ED06EB3-64D3-7A48-B1FC-510D62C5B257}"/>
              </a:ext>
            </a:extLst>
          </p:cNvPr>
          <p:cNvSpPr txBox="1"/>
          <p:nvPr/>
        </p:nvSpPr>
        <p:spPr>
          <a:xfrm>
            <a:off x="115840" y="1675375"/>
            <a:ext cx="4332716" cy="3785652"/>
          </a:xfrm>
          <a:prstGeom prst="rect">
            <a:avLst/>
          </a:prstGeom>
          <a:noFill/>
        </p:spPr>
        <p:txBody>
          <a:bodyPr wrap="square" rtlCol="0">
            <a:spAutoFit/>
          </a:bodyPr>
          <a:lstStyle/>
          <a:p>
            <a:r>
              <a:rPr lang="en-US" sz="1600" b="1" dirty="0"/>
              <a:t>What is an Income Statement</a:t>
            </a:r>
          </a:p>
          <a:p>
            <a:r>
              <a:rPr lang="en-US" sz="1400" dirty="0"/>
              <a:t>An income statement is a financial statement that reports a company’s financial performance over a specific accounting period. Financial performance is assessed by giving a summary of how the business incurs its revenues and expenses through both operating and non-operating activities. It also shows the net profit or loss incurred over a specific accounting period.</a:t>
            </a:r>
          </a:p>
          <a:p>
            <a:endParaRPr lang="en-US" sz="1400" dirty="0"/>
          </a:p>
          <a:p>
            <a:r>
              <a:rPr lang="en-US" sz="1400" dirty="0"/>
              <a:t>Income Statements are often prepared to allow easy comparisons to prior periods’ financial performance. Management and analysts will use income statement comparisons to determine positive and negative trends in operating performance</a:t>
            </a:r>
          </a:p>
          <a:p>
            <a:br>
              <a:rPr lang="en-US" sz="1400" dirty="0"/>
            </a:br>
            <a:br>
              <a:rPr lang="en-US" sz="1400" dirty="0"/>
            </a:br>
            <a:endParaRPr lang="en-US" sz="1400" dirty="0"/>
          </a:p>
        </p:txBody>
      </p:sp>
    </p:spTree>
    <p:extLst>
      <p:ext uri="{BB962C8B-B14F-4D97-AF65-F5344CB8AC3E}">
        <p14:creationId xmlns:p14="http://schemas.microsoft.com/office/powerpoint/2010/main" val="173712440"/>
      </p:ext>
    </p:extLst>
  </p:cSld>
  <p:clrMapOvr>
    <a:masterClrMapping/>
  </p:clrMapOvr>
  <p:transition>
    <p:check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95F48E-6C5E-D440-AA12-58A8F2C98EA3}"/>
              </a:ext>
            </a:extLst>
          </p:cNvPr>
          <p:cNvSpPr/>
          <p:nvPr/>
        </p:nvSpPr>
        <p:spPr bwMode="auto">
          <a:xfrm>
            <a:off x="0" y="1473693"/>
            <a:ext cx="9144000" cy="3915053"/>
          </a:xfrm>
          <a:prstGeom prst="rect">
            <a:avLst/>
          </a:prstGeom>
          <a:solidFill>
            <a:srgbClr val="FEB81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sp>
        <p:nvSpPr>
          <p:cNvPr id="6" name="Rectangle 5">
            <a:extLst>
              <a:ext uri="{FF2B5EF4-FFF2-40B4-BE49-F238E27FC236}">
                <a16:creationId xmlns:a16="http://schemas.microsoft.com/office/drawing/2014/main" id="{56F92D78-4800-C947-A6CA-0DC6907979E9}"/>
              </a:ext>
            </a:extLst>
          </p:cNvPr>
          <p:cNvSpPr/>
          <p:nvPr/>
        </p:nvSpPr>
        <p:spPr bwMode="auto">
          <a:xfrm>
            <a:off x="4123944" y="0"/>
            <a:ext cx="5020056" cy="5715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pic>
        <p:nvPicPr>
          <p:cNvPr id="5" name="Picture 4">
            <a:extLst>
              <a:ext uri="{FF2B5EF4-FFF2-40B4-BE49-F238E27FC236}">
                <a16:creationId xmlns:a16="http://schemas.microsoft.com/office/drawing/2014/main" id="{6EB886C1-F439-5D41-AB45-A2F3EA6058E6}"/>
              </a:ext>
            </a:extLst>
          </p:cNvPr>
          <p:cNvPicPr>
            <a:picLocks noChangeAspect="1"/>
          </p:cNvPicPr>
          <p:nvPr/>
        </p:nvPicPr>
        <p:blipFill>
          <a:blip r:embed="rId2"/>
          <a:stretch>
            <a:fillRect/>
          </a:stretch>
        </p:blipFill>
        <p:spPr>
          <a:xfrm>
            <a:off x="4211964" y="63500"/>
            <a:ext cx="4844015" cy="5550916"/>
          </a:xfrm>
          <a:prstGeom prst="rect">
            <a:avLst/>
          </a:prstGeom>
        </p:spPr>
      </p:pic>
      <p:sp>
        <p:nvSpPr>
          <p:cNvPr id="7" name="Rectangle 6">
            <a:extLst>
              <a:ext uri="{FF2B5EF4-FFF2-40B4-BE49-F238E27FC236}">
                <a16:creationId xmlns:a16="http://schemas.microsoft.com/office/drawing/2014/main" id="{AC613AEE-2F49-724F-961A-A77FA3BF9CF2}"/>
              </a:ext>
            </a:extLst>
          </p:cNvPr>
          <p:cNvSpPr/>
          <p:nvPr/>
        </p:nvSpPr>
        <p:spPr>
          <a:xfrm>
            <a:off x="82296" y="63500"/>
            <a:ext cx="4572000" cy="1938992"/>
          </a:xfrm>
          <a:prstGeom prst="rect">
            <a:avLst/>
          </a:prstGeom>
        </p:spPr>
        <p:txBody>
          <a:bodyPr>
            <a:spAutoFit/>
          </a:bodyPr>
          <a:lstStyle/>
          <a:p>
            <a:r>
              <a:rPr lang="en-US" dirty="0"/>
              <a:t>MGT8803 Business Fundamentals for Analytics</a:t>
            </a:r>
            <a:br>
              <a:rPr lang="en-US" dirty="0"/>
            </a:br>
            <a:r>
              <a:rPr lang="en-US" dirty="0"/>
              <a:t>Financial Accounting Overview</a:t>
            </a:r>
          </a:p>
          <a:p>
            <a:r>
              <a:rPr lang="en-US" dirty="0"/>
              <a:t>Statement of Cash Flows</a:t>
            </a:r>
            <a:br>
              <a:rPr lang="en-US" dirty="0"/>
            </a:br>
            <a:br>
              <a:rPr lang="en-US" dirty="0"/>
            </a:br>
            <a:endParaRPr lang="en-US" dirty="0"/>
          </a:p>
        </p:txBody>
      </p:sp>
      <p:sp>
        <p:nvSpPr>
          <p:cNvPr id="2" name="Rectangle 1">
            <a:extLst>
              <a:ext uri="{FF2B5EF4-FFF2-40B4-BE49-F238E27FC236}">
                <a16:creationId xmlns:a16="http://schemas.microsoft.com/office/drawing/2014/main" id="{D7875922-09B9-194D-BC80-0C3710251DFE}"/>
              </a:ext>
            </a:extLst>
          </p:cNvPr>
          <p:cNvSpPr/>
          <p:nvPr/>
        </p:nvSpPr>
        <p:spPr>
          <a:xfrm>
            <a:off x="82296" y="1543727"/>
            <a:ext cx="3913974" cy="4370427"/>
          </a:xfrm>
          <a:prstGeom prst="rect">
            <a:avLst/>
          </a:prstGeom>
        </p:spPr>
        <p:txBody>
          <a:bodyPr wrap="square">
            <a:spAutoFit/>
          </a:bodyPr>
          <a:lstStyle/>
          <a:p>
            <a:r>
              <a:rPr lang="en-US" sz="1400" b="1" dirty="0">
                <a:solidFill>
                  <a:srgbClr val="362F2D"/>
                </a:solidFill>
                <a:latin typeface="Source Sans Pro"/>
              </a:rPr>
              <a:t>What Is A Cash Flow Statement?</a:t>
            </a:r>
          </a:p>
          <a:p>
            <a:r>
              <a:rPr lang="en-US" sz="1400" dirty="0">
                <a:solidFill>
                  <a:srgbClr val="000000"/>
                </a:solidFill>
                <a:latin typeface="Source Sans Pro"/>
              </a:rPr>
              <a:t>The statement of cash flow is a financial statement that summarizes the amount of cash and cash equivalents entering and leaving a company. The cash flow statement  measures how well a company manages its cash position, meaning how well the company generates cash to pay it's debt obligations and fund it's operating expenses. </a:t>
            </a:r>
          </a:p>
          <a:p>
            <a:endParaRPr lang="en-US" sz="1400" dirty="0">
              <a:solidFill>
                <a:srgbClr val="000000"/>
              </a:solidFill>
              <a:latin typeface="Source Sans Pro"/>
            </a:endParaRPr>
          </a:p>
          <a:p>
            <a:r>
              <a:rPr lang="en-US" sz="1400" dirty="0">
                <a:solidFill>
                  <a:srgbClr val="000000"/>
                </a:solidFill>
                <a:latin typeface="Source Sans Pro"/>
              </a:rPr>
              <a:t>The cash flow statement covers a period of time, usually the same period of time covered by the Income Statement</a:t>
            </a:r>
          </a:p>
          <a:p>
            <a:endParaRPr lang="en-US" sz="1400" dirty="0">
              <a:solidFill>
                <a:srgbClr val="000000"/>
              </a:solidFill>
              <a:latin typeface="Source Sans Pro"/>
            </a:endParaRPr>
          </a:p>
          <a:p>
            <a:r>
              <a:rPr lang="en-US" sz="1400" dirty="0">
                <a:solidFill>
                  <a:srgbClr val="000000"/>
                </a:solidFill>
                <a:latin typeface="Source Sans Pro"/>
              </a:rPr>
              <a:t>Cash flows are typically classified as operating activities, investing activities, and financing activities</a:t>
            </a:r>
            <a:br>
              <a:rPr lang="en-US" sz="1400" dirty="0">
                <a:solidFill>
                  <a:srgbClr val="000000"/>
                </a:solidFill>
                <a:latin typeface="Source Sans Pro"/>
              </a:rPr>
            </a:br>
            <a:br>
              <a:rPr lang="en-US" dirty="0">
                <a:solidFill>
                  <a:srgbClr val="000000"/>
                </a:solidFill>
                <a:latin typeface="Source Sans Pro"/>
              </a:rPr>
            </a:br>
            <a:endParaRPr lang="en-US" dirty="0"/>
          </a:p>
        </p:txBody>
      </p:sp>
    </p:spTree>
    <p:extLst>
      <p:ext uri="{BB962C8B-B14F-4D97-AF65-F5344CB8AC3E}">
        <p14:creationId xmlns:p14="http://schemas.microsoft.com/office/powerpoint/2010/main" val="3782179352"/>
      </p:ext>
    </p:extLst>
  </p:cSld>
  <p:clrMapOvr>
    <a:masterClrMapping/>
  </p:clrMapOvr>
  <p:transition>
    <p:check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B6643A-33D9-804F-A1AF-5DB6417793A1}"/>
              </a:ext>
            </a:extLst>
          </p:cNvPr>
          <p:cNvSpPr>
            <a:spLocks noGrp="1"/>
          </p:cNvSpPr>
          <p:nvPr>
            <p:ph idx="1"/>
          </p:nvPr>
        </p:nvSpPr>
        <p:spPr>
          <a:xfrm>
            <a:off x="411528" y="1226922"/>
            <a:ext cx="7823200" cy="3429000"/>
          </a:xfrm>
        </p:spPr>
        <p:txBody>
          <a:bodyPr/>
          <a:lstStyle/>
          <a:p>
            <a:pPr marL="0" indent="0">
              <a:buNone/>
            </a:pPr>
            <a:r>
              <a:rPr lang="en-US" sz="1800" dirty="0"/>
              <a:t> </a:t>
            </a:r>
          </a:p>
          <a:p>
            <a:r>
              <a:rPr lang="en-US" sz="1400" dirty="0">
                <a:latin typeface="+mn-lt"/>
              </a:rPr>
              <a:t>What's the difference between "factoring" and "discounting"? Is there any difference in terms of calculation or it's just different wording? And then in the example in the video, it says "discounted at the bank with recourse". I assume here it means that Co. A sold the receivables to the bank and the money will still go into the sales but with a disclosure. Am I understanding this right? Also, is the company  only allowed to sell the receivable to the bank? Can any other company be the third party?</a:t>
            </a:r>
          </a:p>
          <a:p>
            <a:r>
              <a:rPr lang="en-US" sz="1400" dirty="0">
                <a:latin typeface="+mn-lt"/>
              </a:rPr>
              <a:t>In the videos for lesson 2, Dr. Schneider says the following about valuing assets... "For decision relevance, we would want to use sales value."  Does this mean that, for people making decisions based on the balance sheet, it is best to base their decisions on the "sales value" of the asset?  Would the company want to use that number because it makes the company appear more valuable?  Is sales value typically higher than adjusted historical costs?</a:t>
            </a:r>
          </a:p>
          <a:p>
            <a:r>
              <a:rPr lang="en-US" sz="1400" dirty="0">
                <a:latin typeface="+mn-lt"/>
              </a:rPr>
              <a:t>Per the instruction video, EFTs should be subtracted from the book balance to arrive at the correct balance.  I don't think this is correct in practice and in real life.  If a company has a proper internal control over financial reporting  and treasury operation, all EFTs need to be authorized by someone at the company prior to the actual transfers and as a results, they would have been recorded.  Unrecognized EFTs are the ones that raise suspicions and need to be investigated during bank recon. EFT deposits (into the company by customers) are under a separate category called bank collection.</a:t>
            </a:r>
          </a:p>
          <a:p>
            <a:endParaRPr lang="en-US" sz="1400" dirty="0">
              <a:latin typeface="+mn-lt"/>
            </a:endParaRPr>
          </a:p>
          <a:p>
            <a:endParaRPr lang="en-US" dirty="0"/>
          </a:p>
        </p:txBody>
      </p:sp>
      <p:sp>
        <p:nvSpPr>
          <p:cNvPr id="4" name="Rectangle 3">
            <a:extLst>
              <a:ext uri="{FF2B5EF4-FFF2-40B4-BE49-F238E27FC236}">
                <a16:creationId xmlns:a16="http://schemas.microsoft.com/office/drawing/2014/main" id="{DDBA3E3E-94F6-0644-B043-AC5F34B31143}"/>
              </a:ext>
            </a:extLst>
          </p:cNvPr>
          <p:cNvSpPr/>
          <p:nvPr/>
        </p:nvSpPr>
        <p:spPr>
          <a:xfrm>
            <a:off x="562449" y="211259"/>
            <a:ext cx="5705945" cy="1015663"/>
          </a:xfrm>
          <a:prstGeom prst="rect">
            <a:avLst/>
          </a:prstGeom>
        </p:spPr>
        <p:txBody>
          <a:bodyPr wrap="square">
            <a:spAutoFit/>
          </a:bodyPr>
          <a:lstStyle/>
          <a:p>
            <a:r>
              <a:rPr lang="en-US" dirty="0"/>
              <a:t>MGT8803 Business Fundamentals for Analytics</a:t>
            </a:r>
            <a:br>
              <a:rPr lang="en-US" dirty="0"/>
            </a:br>
            <a:r>
              <a:rPr lang="en-US" dirty="0"/>
              <a:t>Videoconference Call #2</a:t>
            </a:r>
          </a:p>
          <a:p>
            <a:r>
              <a:rPr lang="en-US" dirty="0"/>
              <a:t>Questions from the Forum</a:t>
            </a:r>
          </a:p>
        </p:txBody>
      </p:sp>
    </p:spTree>
    <p:extLst>
      <p:ext uri="{BB962C8B-B14F-4D97-AF65-F5344CB8AC3E}">
        <p14:creationId xmlns:p14="http://schemas.microsoft.com/office/powerpoint/2010/main" val="1559739206"/>
      </p:ext>
    </p:extLst>
  </p:cSld>
  <p:clrMapOvr>
    <a:masterClrMapping/>
  </p:clrMapOvr>
  <p:transition>
    <p:check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12A0AD-6D79-BB49-8150-55C7F4CEBE9D}"/>
              </a:ext>
            </a:extLst>
          </p:cNvPr>
          <p:cNvSpPr>
            <a:spLocks noGrp="1"/>
          </p:cNvSpPr>
          <p:nvPr>
            <p:ph idx="1"/>
          </p:nvPr>
        </p:nvSpPr>
        <p:spPr>
          <a:xfrm>
            <a:off x="356784" y="1300530"/>
            <a:ext cx="7704140" cy="3429000"/>
          </a:xfrm>
        </p:spPr>
        <p:txBody>
          <a:bodyPr/>
          <a:lstStyle/>
          <a:p>
            <a:r>
              <a:rPr lang="en-US" sz="1400" dirty="0"/>
              <a:t>When reconciling the company books to the banks records, both sides of the have +/- errors. I am assuming after you add and subtract all the known differences, if you still see a difference in value - this is how you identify a potential error. My question is, how do you know if it is a company and/or bank error(s)? How do you determine which of your two numbers is the correct 'z’? </a:t>
            </a:r>
          </a:p>
          <a:p>
            <a:r>
              <a:rPr lang="en-US" sz="1400" dirty="0"/>
              <a:t>If a company uses the weighted average method for inventory costing for tax purposes can it use LIFO, FIFO, or weighted average for financial reporting purposes?</a:t>
            </a:r>
          </a:p>
          <a:p>
            <a:r>
              <a:rPr lang="en-US" sz="1400" dirty="0"/>
              <a:t>FIFO vs. LIFO Accounting. What situations favor one method over the other. Can companies use both methods concurrently</a:t>
            </a:r>
          </a:p>
        </p:txBody>
      </p:sp>
      <p:sp>
        <p:nvSpPr>
          <p:cNvPr id="4" name="Rectangle 3">
            <a:extLst>
              <a:ext uri="{FF2B5EF4-FFF2-40B4-BE49-F238E27FC236}">
                <a16:creationId xmlns:a16="http://schemas.microsoft.com/office/drawing/2014/main" id="{6BB2B38A-8FEB-8E44-954C-4ABDF1D3AC0D}"/>
              </a:ext>
            </a:extLst>
          </p:cNvPr>
          <p:cNvSpPr/>
          <p:nvPr/>
        </p:nvSpPr>
        <p:spPr>
          <a:xfrm>
            <a:off x="82295" y="63500"/>
            <a:ext cx="5705945" cy="1015663"/>
          </a:xfrm>
          <a:prstGeom prst="rect">
            <a:avLst/>
          </a:prstGeom>
        </p:spPr>
        <p:txBody>
          <a:bodyPr wrap="square">
            <a:spAutoFit/>
          </a:bodyPr>
          <a:lstStyle/>
          <a:p>
            <a:r>
              <a:rPr lang="en-US" dirty="0"/>
              <a:t>MGT8803 Business Fundamentals for Analytics</a:t>
            </a:r>
            <a:br>
              <a:rPr lang="en-US" dirty="0"/>
            </a:br>
            <a:r>
              <a:rPr lang="en-US" dirty="0"/>
              <a:t>Videoconference Call #2</a:t>
            </a:r>
          </a:p>
          <a:p>
            <a:r>
              <a:rPr lang="en-US" dirty="0"/>
              <a:t>Other Questions (Previous Semesters)</a:t>
            </a:r>
          </a:p>
        </p:txBody>
      </p:sp>
    </p:spTree>
    <p:extLst>
      <p:ext uri="{BB962C8B-B14F-4D97-AF65-F5344CB8AC3E}">
        <p14:creationId xmlns:p14="http://schemas.microsoft.com/office/powerpoint/2010/main" val="993499504"/>
      </p:ext>
    </p:extLst>
  </p:cSld>
  <p:clrMapOvr>
    <a:masterClrMapping/>
  </p:clrMapOvr>
  <p:transition>
    <p:check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A9489008-7207-D146-B370-CAA40130277B}"/>
              </a:ext>
            </a:extLst>
          </p:cNvPr>
          <p:cNvSpPr>
            <a:spLocks noGrp="1"/>
          </p:cNvSpPr>
          <p:nvPr>
            <p:ph type="title"/>
          </p:nvPr>
        </p:nvSpPr>
        <p:spPr>
          <a:xfrm>
            <a:off x="222480" y="374140"/>
            <a:ext cx="7584393" cy="508000"/>
          </a:xfrm>
        </p:spPr>
        <p:txBody>
          <a:bodyPr/>
          <a:lstStyle/>
          <a:p>
            <a:r>
              <a:rPr lang="en-US" sz="2400" dirty="0">
                <a:latin typeface="Calibri" charset="0"/>
                <a:ea typeface="MS PGothic" charset="0"/>
              </a:rPr>
              <a:t>MGT8803 Business Fundamentals for Analytics</a:t>
            </a:r>
            <a:br>
              <a:rPr lang="en-US" sz="2400" dirty="0">
                <a:latin typeface="Calibri" charset="0"/>
                <a:ea typeface="MS PGothic" charset="0"/>
              </a:rPr>
            </a:br>
            <a:r>
              <a:rPr lang="en-US" sz="2400" dirty="0">
                <a:latin typeface="Calibri" charset="0"/>
                <a:ea typeface="MS PGothic" charset="0"/>
              </a:rPr>
              <a:t>Video Conference Call #2</a:t>
            </a:r>
            <a:br>
              <a:rPr lang="en-US" sz="2400" dirty="0">
                <a:latin typeface="Calibri" charset="0"/>
                <a:ea typeface="MS PGothic" charset="0"/>
              </a:rPr>
            </a:br>
            <a:r>
              <a:rPr lang="en-US" sz="2400" dirty="0">
                <a:latin typeface="Calibri" charset="0"/>
                <a:ea typeface="MS PGothic" charset="0"/>
              </a:rPr>
              <a:t>Calculation of Bad Debt Expense</a:t>
            </a:r>
            <a:endParaRPr lang="en-US" sz="2400" dirty="0"/>
          </a:p>
        </p:txBody>
      </p:sp>
      <p:grpSp>
        <p:nvGrpSpPr>
          <p:cNvPr id="8" name="Group 7">
            <a:extLst>
              <a:ext uri="{FF2B5EF4-FFF2-40B4-BE49-F238E27FC236}">
                <a16:creationId xmlns:a16="http://schemas.microsoft.com/office/drawing/2014/main" id="{AB6F4B11-6ECB-5946-9B49-CD059D2DCAC7}"/>
              </a:ext>
            </a:extLst>
          </p:cNvPr>
          <p:cNvGrpSpPr/>
          <p:nvPr/>
        </p:nvGrpSpPr>
        <p:grpSpPr>
          <a:xfrm>
            <a:off x="329013" y="1477672"/>
            <a:ext cx="3310128" cy="3903572"/>
            <a:chOff x="377984" y="1203352"/>
            <a:chExt cx="3310128" cy="3903572"/>
          </a:xfrm>
        </p:grpSpPr>
        <p:sp>
          <p:nvSpPr>
            <p:cNvPr id="7" name="Rectangle 6">
              <a:extLst>
                <a:ext uri="{FF2B5EF4-FFF2-40B4-BE49-F238E27FC236}">
                  <a16:creationId xmlns:a16="http://schemas.microsoft.com/office/drawing/2014/main" id="{521D9620-C801-A848-AC64-8F612696DB3F}"/>
                </a:ext>
              </a:extLst>
            </p:cNvPr>
            <p:cNvSpPr/>
            <p:nvPr/>
          </p:nvSpPr>
          <p:spPr bwMode="auto">
            <a:xfrm>
              <a:off x="377984" y="1203352"/>
              <a:ext cx="3310128" cy="390357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08" charset="0"/>
              </a:endParaRPr>
            </a:p>
          </p:txBody>
        </p:sp>
        <p:pic>
          <p:nvPicPr>
            <p:cNvPr id="6" name="Picture 5">
              <a:extLst>
                <a:ext uri="{FF2B5EF4-FFF2-40B4-BE49-F238E27FC236}">
                  <a16:creationId xmlns:a16="http://schemas.microsoft.com/office/drawing/2014/main" id="{3451BAE4-A5C1-3948-A1CE-5866FDB4B13D}"/>
                </a:ext>
              </a:extLst>
            </p:cNvPr>
            <p:cNvPicPr>
              <a:picLocks noChangeAspect="1"/>
            </p:cNvPicPr>
            <p:nvPr/>
          </p:nvPicPr>
          <p:blipFill>
            <a:blip r:embed="rId2"/>
            <a:stretch>
              <a:fillRect/>
            </a:stretch>
          </p:blipFill>
          <p:spPr>
            <a:xfrm>
              <a:off x="493777" y="1281076"/>
              <a:ext cx="3078542" cy="3748124"/>
            </a:xfrm>
            <a:prstGeom prst="rect">
              <a:avLst/>
            </a:prstGeom>
          </p:spPr>
        </p:pic>
      </p:grpSp>
      <p:sp>
        <p:nvSpPr>
          <p:cNvPr id="10" name="TextBox 9">
            <a:extLst>
              <a:ext uri="{FF2B5EF4-FFF2-40B4-BE49-F238E27FC236}">
                <a16:creationId xmlns:a16="http://schemas.microsoft.com/office/drawing/2014/main" id="{434074A0-29AE-EE40-A69C-307ECB302D40}"/>
              </a:ext>
            </a:extLst>
          </p:cNvPr>
          <p:cNvSpPr txBox="1"/>
          <p:nvPr/>
        </p:nvSpPr>
        <p:spPr>
          <a:xfrm>
            <a:off x="4145041" y="1175002"/>
            <a:ext cx="4998959" cy="4616648"/>
          </a:xfrm>
          <a:prstGeom prst="rect">
            <a:avLst/>
          </a:prstGeom>
          <a:noFill/>
        </p:spPr>
        <p:txBody>
          <a:bodyPr wrap="square" rtlCol="0">
            <a:spAutoFit/>
          </a:bodyPr>
          <a:lstStyle/>
          <a:p>
            <a:r>
              <a:rPr lang="en-US" sz="1800" dirty="0"/>
              <a:t>Calculation of Ending Allowance</a:t>
            </a:r>
          </a:p>
          <a:p>
            <a:r>
              <a:rPr lang="en-US" sz="1800" dirty="0"/>
              <a:t>For Bad Debts:</a:t>
            </a:r>
          </a:p>
          <a:p>
            <a:r>
              <a:rPr lang="en-US" sz="1400" b="1" dirty="0">
                <a:solidFill>
                  <a:srgbClr val="C00000"/>
                </a:solidFill>
              </a:rPr>
              <a:t>($48,000*.05) + ($18,000*.15) +( $10,000*.4) + ($4,000*.8)</a:t>
            </a:r>
          </a:p>
          <a:p>
            <a:r>
              <a:rPr lang="en-US" sz="1400" b="1" dirty="0">
                <a:solidFill>
                  <a:srgbClr val="C00000"/>
                </a:solidFill>
              </a:rPr>
              <a:t>= $12,300</a:t>
            </a:r>
          </a:p>
          <a:p>
            <a:r>
              <a:rPr lang="en-US" sz="1800" dirty="0"/>
              <a:t>Bad Debt Expense = Ending Allowance – Beginning Allowance</a:t>
            </a:r>
          </a:p>
          <a:p>
            <a:r>
              <a:rPr lang="en-US" sz="1800" dirty="0"/>
              <a:t>(In this problem the beginning allowance is given as $1,100)</a:t>
            </a:r>
          </a:p>
          <a:p>
            <a:r>
              <a:rPr lang="en-US" sz="1400" b="1" dirty="0">
                <a:solidFill>
                  <a:srgbClr val="C00000"/>
                </a:solidFill>
              </a:rPr>
              <a:t>$12,300 - $1,100 = $11,200</a:t>
            </a:r>
          </a:p>
          <a:p>
            <a:endParaRPr lang="en-US" sz="1400" b="1" dirty="0">
              <a:solidFill>
                <a:srgbClr val="C00000"/>
              </a:solidFill>
            </a:endParaRPr>
          </a:p>
          <a:p>
            <a:r>
              <a:rPr lang="en-US" sz="1800" dirty="0"/>
              <a:t>The Direct Method</a:t>
            </a:r>
          </a:p>
          <a:p>
            <a:r>
              <a:rPr lang="en-US" sz="1400" dirty="0"/>
              <a:t>Using the Direct Method uncollectible accounts are specifically written off as they become uncollectible. This occurs upon receipt of a bankruptcy notice or after a specified period of time. Although the direct write-off method ensures the exact amount of uncollectible accounts is recorded, it fails to uphold the matching principle in which the expense is not always recognized in the same period as the revenue. (from Investopedia)</a:t>
            </a:r>
            <a:br>
              <a:rPr lang="en-US" sz="1400" dirty="0"/>
            </a:br>
            <a:endParaRPr lang="en-US" sz="1400" b="1" dirty="0">
              <a:solidFill>
                <a:srgbClr val="C00000"/>
              </a:solidFill>
            </a:endParaRPr>
          </a:p>
        </p:txBody>
      </p:sp>
    </p:spTree>
    <p:extLst>
      <p:ext uri="{BB962C8B-B14F-4D97-AF65-F5344CB8AC3E}">
        <p14:creationId xmlns:p14="http://schemas.microsoft.com/office/powerpoint/2010/main" val="3389448704"/>
      </p:ext>
    </p:extLst>
  </p:cSld>
  <p:clrMapOvr>
    <a:masterClrMapping/>
  </p:clrMapOvr>
  <p:transition>
    <p:checker/>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pitchFamily="-10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8425</TotalTime>
  <Words>1045</Words>
  <Application>Microsoft Macintosh PowerPoint</Application>
  <PresentationFormat>On-screen Show (16:10)</PresentationFormat>
  <Paragraphs>118</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ＭＳ Ｐゴシック</vt:lpstr>
      <vt:lpstr>ＭＳ Ｐゴシック</vt:lpstr>
      <vt:lpstr>Calibri</vt:lpstr>
      <vt:lpstr>Source Sans Pro</vt:lpstr>
      <vt:lpstr>Times New Roman</vt:lpstr>
      <vt:lpstr>Default Design</vt:lpstr>
      <vt:lpstr>PowerPoint Presentation</vt:lpstr>
      <vt:lpstr>MGT8803 Business Fundamentals for Analytics Video Conference Call #2 Announcements</vt:lpstr>
      <vt:lpstr>PowerPoint Presentation</vt:lpstr>
      <vt:lpstr>PowerPoint Presentation</vt:lpstr>
      <vt:lpstr>PowerPoint Presentation</vt:lpstr>
      <vt:lpstr>PowerPoint Presentation</vt:lpstr>
      <vt:lpstr>PowerPoint Presentation</vt:lpstr>
      <vt:lpstr>PowerPoint Presentation</vt:lpstr>
      <vt:lpstr>MGT8803 Business Fundamentals for Analytics Video Conference Call #2 Calculation of Bad Debt Expense</vt:lpstr>
      <vt:lpstr>PowerPoint Presentation</vt:lpstr>
      <vt:lpstr>MGT8803 Business Fundamentals for Analytics Video Conference Call #2 Bank Reconciliation</vt:lpstr>
      <vt:lpstr>PowerPoint Presentation</vt:lpstr>
      <vt:lpstr>MGT8803 Business Fundamentals for Analytics Videoconference Call#2 This Week  </vt:lpstr>
    </vt:vector>
  </TitlesOfParts>
  <Company>Georgia Institute of Technology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dc:title>
  <dc:creator>DuPree College of Management</dc:creator>
  <cp:lastModifiedBy>Alan Flury</cp:lastModifiedBy>
  <cp:revision>522</cp:revision>
  <cp:lastPrinted>2015-09-17T18:12:22Z</cp:lastPrinted>
  <dcterms:created xsi:type="dcterms:W3CDTF">2011-01-27T20:51:54Z</dcterms:created>
  <dcterms:modified xsi:type="dcterms:W3CDTF">2019-05-17T00:30:39Z</dcterms:modified>
</cp:coreProperties>
</file>